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0"/>
  </p:notesMasterIdLst>
  <p:sldIdLst>
    <p:sldId id="554" r:id="rId5"/>
    <p:sldId id="553" r:id="rId6"/>
    <p:sldId id="551" r:id="rId7"/>
    <p:sldId id="527" r:id="rId8"/>
    <p:sldId id="544" r:id="rId9"/>
    <p:sldId id="545" r:id="rId10"/>
    <p:sldId id="547" r:id="rId11"/>
    <p:sldId id="548" r:id="rId12"/>
    <p:sldId id="552" r:id="rId13"/>
    <p:sldId id="543" r:id="rId14"/>
    <p:sldId id="549" r:id="rId15"/>
    <p:sldId id="550" r:id="rId16"/>
    <p:sldId id="542" r:id="rId17"/>
    <p:sldId id="555" r:id="rId18"/>
    <p:sldId id="557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pos="5193" userDrawn="1">
          <p15:clr>
            <a:srgbClr val="A4A3A4"/>
          </p15:clr>
        </p15:guide>
        <p15:guide id="10" pos="54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E GIRAUD" initials="VG" lastIdx="7" clrIdx="0">
    <p:extLst>
      <p:ext uri="{19B8F6BF-5375-455C-9EA6-DF929625EA0E}">
        <p15:presenceInfo xmlns:p15="http://schemas.microsoft.com/office/powerpoint/2012/main" userId="S-1-5-21-1616320312-2655828719-4280963109-78503" providerId="AD"/>
      </p:ext>
    </p:extLst>
  </p:cmAuthor>
  <p:cmAuthor id="2" name="CARINE DEVOIR" initials="CD" lastIdx="9" clrIdx="1">
    <p:extLst>
      <p:ext uri="{19B8F6BF-5375-455C-9EA6-DF929625EA0E}">
        <p15:presenceInfo xmlns:p15="http://schemas.microsoft.com/office/powerpoint/2012/main" userId="S-1-5-21-1616320312-2655828719-4280963109-37521" providerId="AD"/>
      </p:ext>
    </p:extLst>
  </p:cmAuthor>
  <p:cmAuthor id="3" name="MARION MALLET-PETIOT" initials="MM" lastIdx="6" clrIdx="2">
    <p:extLst>
      <p:ext uri="{19B8F6BF-5375-455C-9EA6-DF929625EA0E}">
        <p15:presenceInfo xmlns:p15="http://schemas.microsoft.com/office/powerpoint/2012/main" userId="S-1-5-21-1616320312-2655828719-4280963109-73177" providerId="AD"/>
      </p:ext>
    </p:extLst>
  </p:cmAuthor>
  <p:cmAuthor id="4" name="CHRISTOPHE GEHIN" initials="CG" lastIdx="2" clrIdx="3">
    <p:extLst>
      <p:ext uri="{19B8F6BF-5375-455C-9EA6-DF929625EA0E}">
        <p15:presenceInfo xmlns:p15="http://schemas.microsoft.com/office/powerpoint/2012/main" userId="S-1-5-21-1616320312-2655828719-4280963109-120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CE6"/>
    <a:srgbClr val="E7792B"/>
    <a:srgbClr val="008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2" autoAdjust="0"/>
    <p:restoredTop sz="94660"/>
  </p:normalViewPr>
  <p:slideViewPr>
    <p:cSldViewPr showGuides="1">
      <p:cViewPr varScale="1">
        <p:scale>
          <a:sx n="73" d="100"/>
          <a:sy n="73" d="100"/>
        </p:scale>
        <p:origin x="1200" y="72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05/06/2023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567"/>
            <a:ext cx="5651510" cy="46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9630"/>
            <a:ext cx="2879750" cy="23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2522624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124744"/>
            <a:ext cx="9144000" cy="5734456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2448000"/>
            <a:ext cx="8424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000"/>
            <a:ext cx="1007913" cy="828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0E301C-4325-6F1F-04A3-99891150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4420CC-7F8B-0ED6-6A1C-7332FAD5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 ou de l’organisme rattaché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D3535C2-4196-8DF3-5AC4-42C5BFD5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A4CC087-1AD2-8332-65C2-B86F1DB197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68422E5-DAC9-3F4B-4D2E-52D2B2C54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98139"/>
            <a:ext cx="7291054" cy="148478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E6A65E3-0365-D2CD-0351-D883009FD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385402" y="116633"/>
            <a:ext cx="7291054" cy="148478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835696" y="459473"/>
            <a:ext cx="6354949" cy="700962"/>
          </a:xfrm>
        </p:spPr>
        <p:txBody>
          <a:bodyPr/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>Coordination et mise en œuvre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latin typeface="Marianne" panose="02000000000000000000" pitchFamily="2" charset="0"/>
              </a:rPr>
              <a:t>de projets pédagogiques innovants, CNR…</a:t>
            </a:r>
          </a:p>
        </p:txBody>
      </p:sp>
      <p:sp>
        <p:nvSpPr>
          <p:cNvPr id="7" name="Titre 3"/>
          <p:cNvSpPr txBox="1">
            <a:spLocks/>
          </p:cNvSpPr>
          <p:nvPr/>
        </p:nvSpPr>
        <p:spPr bwMode="gray">
          <a:xfrm>
            <a:off x="899591" y="1467715"/>
            <a:ext cx="729105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0" dirty="0">
                <a:latin typeface="Marianne" panose="02000000000000000000" pitchFamily="2" charset="0"/>
              </a:rPr>
              <a:t>Coordination et prise en charge des projets portés par l’école, notamment dans le cadre de la démarche CNR éducation –</a:t>
            </a:r>
            <a:br>
              <a:rPr lang="fr-FR" sz="1600" b="0" dirty="0">
                <a:latin typeface="Marianne" panose="02000000000000000000" pitchFamily="2" charset="0"/>
              </a:rPr>
            </a:br>
            <a:r>
              <a:rPr lang="fr-FR" sz="1600" b="0" dirty="0">
                <a:latin typeface="Marianne" panose="02000000000000000000" pitchFamily="2" charset="0"/>
              </a:rPr>
              <a:t>Notre école, faisons-la </a:t>
            </a:r>
            <a:r>
              <a:rPr lang="fr-FR" sz="1600" b="0" dirty="0" smtClean="0">
                <a:latin typeface="Marianne" panose="02000000000000000000" pitchFamily="2" charset="0"/>
              </a:rPr>
              <a:t>ensemble</a:t>
            </a:r>
            <a:endParaRPr lang="fr-FR" sz="1600" b="0" dirty="0">
              <a:latin typeface="Marianne" panose="02000000000000000000" pitchFamily="2" charset="0"/>
            </a:endParaRPr>
          </a:p>
        </p:txBody>
      </p:sp>
      <p:sp>
        <p:nvSpPr>
          <p:cNvPr id="8" name="Titre 3"/>
          <p:cNvSpPr txBox="1">
            <a:spLocks/>
          </p:cNvSpPr>
          <p:nvPr/>
        </p:nvSpPr>
        <p:spPr bwMode="gray">
          <a:xfrm>
            <a:off x="1259632" y="2975713"/>
            <a:ext cx="6480720" cy="66479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Appui à la prise en charge d’élèves à besoins éducatifs particuliers</a:t>
            </a:r>
          </a:p>
        </p:txBody>
      </p:sp>
      <p:sp>
        <p:nvSpPr>
          <p:cNvPr id="9" name="Titre 3"/>
          <p:cNvSpPr txBox="1">
            <a:spLocks/>
          </p:cNvSpPr>
          <p:nvPr/>
        </p:nvSpPr>
        <p:spPr bwMode="gray">
          <a:xfrm>
            <a:off x="557797" y="3287253"/>
            <a:ext cx="8208912" cy="8640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400" b="0" dirty="0">
              <a:latin typeface="Marianne" panose="02000000000000000000" pitchFamily="2" charset="0"/>
            </a:endParaRPr>
          </a:p>
          <a:p>
            <a:endParaRPr lang="fr-FR" sz="2400" b="0" dirty="0">
              <a:latin typeface="Marianne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1" y="3882287"/>
            <a:ext cx="729105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Au moins un par circonscription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Un enseignant spécialisé ou qui souhaite se spécialiser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Notamment sur les élèves en situation de handicap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En soutien des équipes pédagogiques, des directions d’école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Lien avec le </a:t>
            </a:r>
            <a:r>
              <a:rPr lang="fr-FR" sz="1600" dirty="0" smtClean="0">
                <a:latin typeface="Marianne" panose="02000000000000000000" pitchFamily="2" charset="0"/>
              </a:rPr>
              <a:t>PIAL </a:t>
            </a:r>
            <a:r>
              <a:rPr lang="fr-FR" sz="1600" dirty="0">
                <a:latin typeface="Marianne" panose="02000000000000000000" pitchFamily="2" charset="0"/>
              </a:rPr>
              <a:t>et l’enseignant référent pour la scolarisation des enfants en situation de handicap</a:t>
            </a:r>
          </a:p>
        </p:txBody>
      </p:sp>
    </p:spTree>
    <p:extLst>
      <p:ext uri="{BB962C8B-B14F-4D97-AF65-F5344CB8AC3E}">
        <p14:creationId xmlns:p14="http://schemas.microsoft.com/office/powerpoint/2010/main" val="22026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32A0B2E-49EE-048C-E114-345A028D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4729"/>
            <a:ext cx="7056783" cy="78018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95536" y="6451335"/>
            <a:ext cx="862737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750" b="1" dirty="0">
                <a:solidFill>
                  <a:srgbClr val="000000"/>
                </a:solidFill>
              </a:rPr>
              <a:t>DGESCO – A1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89182" y="363388"/>
            <a:ext cx="6407776" cy="500808"/>
          </a:xfrm>
        </p:spPr>
        <p:txBody>
          <a:bodyPr/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>Calendrier de la mise en œuvre par l’IEN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0993" y="6514125"/>
            <a:ext cx="82747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50" b="1" dirty="0">
                <a:solidFill>
                  <a:srgbClr val="000000"/>
                </a:solidFill>
                <a:latin typeface="Marianne" panose="02000000000000000000" pitchFamily="2" charset="0"/>
              </a:rPr>
              <a:t>9-10 mai 2023</a:t>
            </a:r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A71EA43D-89FF-659F-1ACC-0E72A9F1C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16324"/>
              </p:ext>
            </p:extLst>
          </p:nvPr>
        </p:nvGraphicFramePr>
        <p:xfrm>
          <a:off x="323528" y="990630"/>
          <a:ext cx="8424936" cy="5724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5505">
                  <a:extLst>
                    <a:ext uri="{9D8B030D-6E8A-4147-A177-3AD203B41FA5}">
                      <a16:colId xmlns:a16="http://schemas.microsoft.com/office/drawing/2014/main" val="1384755147"/>
                    </a:ext>
                  </a:extLst>
                </a:gridCol>
                <a:gridCol w="1089431">
                  <a:extLst>
                    <a:ext uri="{9D8B030D-6E8A-4147-A177-3AD203B41FA5}">
                      <a16:colId xmlns:a16="http://schemas.microsoft.com/office/drawing/2014/main" val="3582425613"/>
                    </a:ext>
                  </a:extLst>
                </a:gridCol>
              </a:tblGrid>
              <a:tr h="106594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Information aux directions des écoles en conseil de directeurs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Marianne" panose="02000000000000000000" pitchFamily="2" charset="0"/>
                        </a:rPr>
                        <a:t>Présentation des missions possibles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Marianne" panose="02000000000000000000" pitchFamily="2" charset="0"/>
                        </a:rPr>
                        <a:t>Présentation du cahier des charges inhérent à chacune des missions (engagement),</a:t>
                      </a:r>
                      <a:br>
                        <a:rPr lang="fr-FR" sz="1200" dirty="0">
                          <a:latin typeface="Marianne" panose="02000000000000000000" pitchFamily="2" charset="0"/>
                        </a:rPr>
                      </a:br>
                      <a:r>
                        <a:rPr lang="fr-FR" sz="1200" dirty="0">
                          <a:latin typeface="Marianne" panose="02000000000000000000" pitchFamily="2" charset="0"/>
                        </a:rPr>
                        <a:t>de l’équilibre avec les ORS du 1</a:t>
                      </a:r>
                      <a:r>
                        <a:rPr lang="fr-FR" sz="1200" baseline="30000" dirty="0">
                          <a:latin typeface="Marianne" panose="02000000000000000000" pitchFamily="2" charset="0"/>
                        </a:rPr>
                        <a:t>er</a:t>
                      </a:r>
                      <a:r>
                        <a:rPr lang="fr-FR" sz="1200" dirty="0">
                          <a:latin typeface="Marianne" panose="02000000000000000000" pitchFamily="2" charset="0"/>
                        </a:rPr>
                        <a:t> degré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Communication du support de recensement des volontaires</a:t>
                      </a: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Mai/ juin </a:t>
                      </a:r>
                      <a:r>
                        <a:rPr lang="fr-FR" sz="1200" b="0" i="0" dirty="0">
                          <a:latin typeface="Marianne" panose="02000000000000000000" pitchFamily="2" charset="0"/>
                        </a:rPr>
                        <a:t>2023</a:t>
                      </a:r>
                    </a:p>
                  </a:txBody>
                  <a:tcPr anchor="ctr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6491"/>
                  </a:ext>
                </a:extLst>
              </a:tr>
              <a:tr h="87827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Recensement des professeurs des écoles volontaires par les directions d’école</a:t>
                      </a:r>
                      <a:br>
                        <a:rPr lang="fr-FR" sz="1200" b="0" dirty="0">
                          <a:latin typeface="Marianne" panose="02000000000000000000" pitchFamily="2" charset="0"/>
                        </a:rPr>
                      </a:br>
                      <a:r>
                        <a:rPr lang="fr-FR" sz="1200" b="0" dirty="0">
                          <a:latin typeface="Marianne" panose="02000000000000000000" pitchFamily="2" charset="0"/>
                        </a:rPr>
                        <a:t>pour chacune des missions proposées </a:t>
                      </a:r>
                    </a:p>
                    <a:p>
                      <a:pPr lvl="1" algn="l"/>
                      <a:r>
                        <a:rPr lang="fr-FR" sz="1200" b="0" dirty="0">
                          <a:latin typeface="Marianne" panose="02000000000000000000" pitchFamily="2" charset="0"/>
                        </a:rPr>
                        <a:t>Heure hebdo 6</a:t>
                      </a:r>
                      <a:r>
                        <a:rPr lang="fr-FR" sz="1200" b="0" baseline="30000" dirty="0">
                          <a:latin typeface="Marianne" panose="02000000000000000000" pitchFamily="2" charset="0"/>
                        </a:rPr>
                        <a:t>e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/ Devoirs faits/ soutien 1</a:t>
                      </a:r>
                      <a:r>
                        <a:rPr lang="fr-FR" sz="1200" b="0" baseline="30000" dirty="0">
                          <a:latin typeface="Marianne" panose="02000000000000000000" pitchFamily="2" charset="0"/>
                        </a:rPr>
                        <a:t>er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 degré/ stages de réussite</a:t>
                      </a:r>
                    </a:p>
                    <a:p>
                      <a:pPr lvl="1" algn="l"/>
                      <a:r>
                        <a:rPr lang="fr-FR" sz="1200" b="0" dirty="0">
                          <a:latin typeface="Marianne" panose="02000000000000000000" pitchFamily="2" charset="0"/>
                        </a:rPr>
                        <a:t>CNR/ Accompagnement renforcé des EBEP</a:t>
                      </a: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018191"/>
                  </a:ext>
                </a:extLst>
              </a:tr>
              <a:tr h="356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Réunion IEN/PERDIR. </a:t>
                      </a: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74045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Constitution des</a:t>
                      </a:r>
                      <a:r>
                        <a:rPr lang="fr-FR" sz="1200" b="0" baseline="0" dirty="0">
                          <a:latin typeface="Marianne" panose="02000000000000000000" pitchFamily="2" charset="0"/>
                        </a:rPr>
                        <a:t> équipes de professeurs des écoles qui vont intervenir au collège.</a:t>
                      </a:r>
                      <a:endParaRPr lang="fr-FR" sz="1200" b="0" dirty="0">
                        <a:latin typeface="Marianne" panose="02000000000000000000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Réunion avec les professeurs retenus, les directions des écoles et les personnels</a:t>
                      </a:r>
                      <a:br>
                        <a:rPr lang="fr-FR" sz="1200" b="0" dirty="0">
                          <a:latin typeface="Marianne" panose="02000000000000000000" pitchFamily="2" charset="0"/>
                        </a:rPr>
                      </a:br>
                      <a:r>
                        <a:rPr lang="fr-FR" sz="1200" b="0" dirty="0">
                          <a:latin typeface="Marianne" panose="02000000000000000000" pitchFamily="2" charset="0"/>
                        </a:rPr>
                        <a:t>de direction pour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Marianne" panose="02000000000000000000" pitchFamily="2" charset="0"/>
                          <a:ea typeface="+mn-ea"/>
                          <a:cs typeface="+mn-cs"/>
                        </a:rPr>
                        <a:t>organiser les stages de réussite du mois d’août au sein du collège pour les CM2 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200" dirty="0">
                          <a:latin typeface="Marianne" panose="02000000000000000000" pitchFamily="2" charset="0"/>
                        </a:rPr>
                        <a:t>élaborer le calendrier de l’année (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planification des heures de session et/ou Devoirs faits</a:t>
                      </a:r>
                      <a:br>
                        <a:rPr lang="fr-FR" sz="1200" b="0" dirty="0">
                          <a:latin typeface="Marianne" panose="02000000000000000000" pitchFamily="2" charset="0"/>
                        </a:rPr>
                      </a:br>
                      <a:r>
                        <a:rPr lang="fr-FR" sz="1200" b="0" dirty="0">
                          <a:latin typeface="Marianne" panose="02000000000000000000" pitchFamily="2" charset="0"/>
                        </a:rPr>
                        <a:t>à </a:t>
                      </a:r>
                      <a:r>
                        <a:rPr lang="fr-FR" sz="1200" dirty="0">
                          <a:latin typeface="Marianne" panose="02000000000000000000" pitchFamily="2" charset="0"/>
                        </a:rPr>
                        <a:t>articuler avec les 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ORS 1</a:t>
                      </a:r>
                      <a:r>
                        <a:rPr lang="fr-FR" sz="1200" b="0" baseline="30000" dirty="0">
                          <a:latin typeface="Marianne" panose="02000000000000000000" pitchFamily="2" charset="0"/>
                        </a:rPr>
                        <a:t>er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 degré.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="0" dirty="0">
                        <a:latin typeface="Marianne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Par</a:t>
                      </a:r>
                      <a:r>
                        <a:rPr lang="fr-FR" sz="1200" b="0" baseline="0" dirty="0">
                          <a:latin typeface="Marianne" panose="02000000000000000000" pitchFamily="2" charset="0"/>
                        </a:rPr>
                        <a:t> exemple : 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invitation au conseil pédagogique du collège</a:t>
                      </a: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b="0" i="0" dirty="0">
                          <a:latin typeface="Marianne" panose="02000000000000000000" pitchFamily="2" charset="0"/>
                        </a:rPr>
                        <a:t>Juin 2023</a:t>
                      </a:r>
                    </a:p>
                  </a:txBody>
                  <a:tcPr anchor="ctr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63318"/>
                  </a:ext>
                </a:extLst>
              </a:tr>
              <a:tr h="5783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Réunions dédiées dans le cadre du conseil</a:t>
                      </a:r>
                      <a:r>
                        <a:rPr lang="fr-FR" sz="1200" b="0" baseline="0" dirty="0">
                          <a:latin typeface="Marianne" panose="02000000000000000000" pitchFamily="2" charset="0"/>
                        </a:rPr>
                        <a:t> de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 cycle 3 pour constituer les futurs groupes de soutien ou d’approfondissement en 6</a:t>
                      </a:r>
                      <a:r>
                        <a:rPr lang="fr-FR" sz="1200" b="0" baseline="30000" dirty="0">
                          <a:latin typeface="Marianne" panose="02000000000000000000" pitchFamily="2" charset="0"/>
                        </a:rPr>
                        <a:t>e</a:t>
                      </a:r>
                      <a:endParaRPr lang="fr-FR" sz="1200" b="0" dirty="0">
                        <a:latin typeface="Marianne" panose="02000000000000000000" pitchFamily="2" charset="0"/>
                      </a:endParaRP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652130"/>
                  </a:ext>
                </a:extLst>
              </a:tr>
              <a:tr h="57663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Rédaction des lettres de mission pour</a:t>
                      </a:r>
                      <a:r>
                        <a:rPr lang="fr-FR" sz="1200" b="0" baseline="0" dirty="0">
                          <a:latin typeface="Marianne" panose="02000000000000000000" pitchFamily="2" charset="0"/>
                        </a:rPr>
                        <a:t> </a:t>
                      </a:r>
                      <a:r>
                        <a:rPr lang="fr-FR" sz="1200" b="0" dirty="0">
                          <a:latin typeface="Marianne" panose="02000000000000000000" pitchFamily="2" charset="0"/>
                        </a:rPr>
                        <a:t>chaque enseignant retenu</a:t>
                      </a: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latin typeface="Marianne" panose="02000000000000000000" pitchFamily="2" charset="0"/>
                          <a:ea typeface="+mn-ea"/>
                          <a:cs typeface="+mn-cs"/>
                        </a:rPr>
                        <a:t>Fin août – septembre 2023</a:t>
                      </a:r>
                    </a:p>
                    <a:p>
                      <a:endParaRPr lang="fr-FR" dirty="0"/>
                    </a:p>
                  </a:txBody>
                  <a:tcPr anchor="ctr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773883"/>
                  </a:ext>
                </a:extLst>
              </a:tr>
              <a:tr h="713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Marianne" panose="02000000000000000000" pitchFamily="2" charset="0"/>
                        </a:rPr>
                        <a:t>Ajustements de rentrée (</a:t>
                      </a:r>
                      <a:r>
                        <a:rPr lang="fr-FR" sz="1200" b="0" dirty="0" smtClean="0">
                          <a:latin typeface="Marianne" panose="02000000000000000000" pitchFamily="2" charset="0"/>
                        </a:rPr>
                        <a:t>mobilités…)</a:t>
                      </a:r>
                      <a:endParaRPr lang="fr-FR" sz="1200" b="0" dirty="0">
                        <a:latin typeface="Marianne" panose="02000000000000000000" pitchFamily="2" charset="0"/>
                      </a:endParaRPr>
                    </a:p>
                  </a:txBody>
                  <a:tcPr marL="216000" anchor="ctr">
                    <a:solidFill>
                      <a:srgbClr val="D5EC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b="0" i="0" dirty="0">
                        <a:latin typeface="Marianne" panose="02000000000000000000" pitchFamily="2" charset="0"/>
                      </a:endParaRPr>
                    </a:p>
                  </a:txBody>
                  <a:tcPr anchor="ctr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089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93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96FB4C-FBE0-B2CE-F939-48AF3D90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21839"/>
            <a:ext cx="3420192" cy="7029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970055" y="623936"/>
            <a:ext cx="3203889" cy="500808"/>
          </a:xfrm>
        </p:spPr>
        <p:txBody>
          <a:bodyPr/>
          <a:lstStyle/>
          <a:p>
            <a:pPr algn="ctr"/>
            <a:r>
              <a:rPr lang="fr-FR" sz="2400" dirty="0" smtClean="0">
                <a:latin typeface="Marianne" panose="02000000000000000000" pitchFamily="2" charset="0"/>
              </a:rPr>
              <a:t>Lettre </a:t>
            </a:r>
            <a:r>
              <a:rPr lang="fr-FR" sz="2400" dirty="0">
                <a:latin typeface="Marianne" panose="02000000000000000000" pitchFamily="2" charset="0"/>
              </a:rPr>
              <a:t>de mission</a:t>
            </a:r>
          </a:p>
        </p:txBody>
      </p:sp>
      <p:sp>
        <p:nvSpPr>
          <p:cNvPr id="7" name="Titre 3"/>
          <p:cNvSpPr txBox="1">
            <a:spLocks/>
          </p:cNvSpPr>
          <p:nvPr/>
        </p:nvSpPr>
        <p:spPr bwMode="gray">
          <a:xfrm>
            <a:off x="1664700" y="1916832"/>
            <a:ext cx="5778408" cy="51125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dirty="0">
                <a:latin typeface="Marianne" panose="02000000000000000000" pitchFamily="2" charset="0"/>
              </a:rPr>
              <a:t>Une lettre par agent </a:t>
            </a:r>
            <a:r>
              <a:rPr lang="fr-FR" sz="1800" b="0" dirty="0">
                <a:latin typeface="Marianne" panose="02000000000000000000" pitchFamily="2" charset="0"/>
              </a:rPr>
              <a:t>(avec déclinaison</a:t>
            </a:r>
            <a:br>
              <a:rPr lang="fr-FR" sz="1800" b="0" dirty="0">
                <a:latin typeface="Marianne" panose="02000000000000000000" pitchFamily="2" charset="0"/>
              </a:rPr>
            </a:br>
            <a:r>
              <a:rPr lang="fr-FR" sz="1800" b="0" dirty="0">
                <a:latin typeface="Marianne" panose="02000000000000000000" pitchFamily="2" charset="0"/>
              </a:rPr>
              <a:t>de chaque mission le cas échéant)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dirty="0">
                <a:latin typeface="Marianne" panose="02000000000000000000" pitchFamily="2" charset="0"/>
              </a:rPr>
              <a:t>Lieu de mise en œuvre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dirty="0">
                <a:latin typeface="Marianne" panose="02000000000000000000" pitchFamily="2" charset="0"/>
              </a:rPr>
              <a:t>Durée / périodicité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dirty="0" smtClean="0">
                <a:latin typeface="Marianne" panose="02000000000000000000" pitchFamily="2" charset="0"/>
              </a:rPr>
              <a:t>Contenu et attendus </a:t>
            </a:r>
            <a:r>
              <a:rPr lang="fr-FR" sz="1800" dirty="0">
                <a:latin typeface="Marianne" panose="02000000000000000000" pitchFamily="2" charset="0"/>
              </a:rPr>
              <a:t>de la </a:t>
            </a:r>
            <a:r>
              <a:rPr lang="fr-FR" sz="1800" dirty="0" smtClean="0">
                <a:latin typeface="Marianne" panose="02000000000000000000" pitchFamily="2" charset="0"/>
              </a:rPr>
              <a:t>mission</a:t>
            </a:r>
            <a:endParaRPr lang="fr-FR" sz="2400" b="0" strike="sngStrike" dirty="0">
              <a:solidFill>
                <a:srgbClr val="FF0000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08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619CF5A-4203-EC73-F29C-D9A603644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8640"/>
            <a:ext cx="7056783" cy="780189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19672" y="446296"/>
            <a:ext cx="6291459" cy="500808"/>
          </a:xfrm>
        </p:spPr>
        <p:txBody>
          <a:bodyPr/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>Suivi de l’accomplissement de la mission</a:t>
            </a:r>
          </a:p>
        </p:txBody>
      </p:sp>
      <p:sp>
        <p:nvSpPr>
          <p:cNvPr id="9" name="Titre 3"/>
          <p:cNvSpPr txBox="1">
            <a:spLocks/>
          </p:cNvSpPr>
          <p:nvPr/>
        </p:nvSpPr>
        <p:spPr bwMode="gray">
          <a:xfrm>
            <a:off x="899592" y="1359512"/>
            <a:ext cx="7416824" cy="32993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b="0" dirty="0">
                <a:latin typeface="Marianne" panose="02000000000000000000" pitchFamily="2" charset="0"/>
              </a:rPr>
              <a:t>Porté par la direction d’école et l’IEN CCPD</a:t>
            </a:r>
            <a:br>
              <a:rPr lang="fr-FR" sz="1800" b="0" dirty="0">
                <a:latin typeface="Marianne" panose="02000000000000000000" pitchFamily="2" charset="0"/>
              </a:rPr>
            </a:br>
            <a:r>
              <a:rPr lang="fr-FR" sz="1800" b="0" dirty="0">
                <a:latin typeface="Marianne" panose="02000000000000000000" pitchFamily="2" charset="0"/>
              </a:rPr>
              <a:t>pour les missions dans le premier degré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b="0" dirty="0">
                <a:latin typeface="Marianne" panose="02000000000000000000" pitchFamily="2" charset="0"/>
              </a:rPr>
              <a:t>Porté par le chef d’établissement</a:t>
            </a:r>
            <a:br>
              <a:rPr lang="fr-FR" sz="1800" b="0" dirty="0">
                <a:latin typeface="Marianne" panose="02000000000000000000" pitchFamily="2" charset="0"/>
              </a:rPr>
            </a:br>
            <a:r>
              <a:rPr lang="fr-FR" sz="1800" b="0" dirty="0">
                <a:latin typeface="Marianne" panose="02000000000000000000" pitchFamily="2" charset="0"/>
              </a:rPr>
              <a:t>(pour les missions effectuées au collège) en lien avec l’IEN et la direction d‘école.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Police système Courant"/>
              <a:buChar char="→"/>
            </a:pPr>
            <a:r>
              <a:rPr lang="fr-FR" sz="1800" b="0" dirty="0">
                <a:latin typeface="Marianne" panose="02000000000000000000" pitchFamily="2" charset="0"/>
              </a:rPr>
              <a:t>L'IEN en lien avec le </a:t>
            </a:r>
            <a:r>
              <a:rPr lang="fr-FR" sz="1800" b="0" dirty="0" smtClean="0">
                <a:latin typeface="Marianne" panose="02000000000000000000" pitchFamily="2" charset="0"/>
              </a:rPr>
              <a:t>directeur d’école </a:t>
            </a:r>
            <a:r>
              <a:rPr lang="fr-FR" sz="1800" b="0" dirty="0">
                <a:latin typeface="Marianne" panose="02000000000000000000" pitchFamily="2" charset="0"/>
              </a:rPr>
              <a:t>propose un </a:t>
            </a:r>
            <a:r>
              <a:rPr lang="fr-FR" sz="1800" b="0" dirty="0" smtClean="0">
                <a:latin typeface="Marianne" panose="02000000000000000000" pitchFamily="2" charset="0"/>
              </a:rPr>
              <a:t>redéploiement des </a:t>
            </a:r>
            <a:r>
              <a:rPr lang="fr-FR" sz="1800" b="0" dirty="0">
                <a:latin typeface="Marianne" panose="02000000000000000000" pitchFamily="2" charset="0"/>
              </a:rPr>
              <a:t>missions de face à face pédagogique</a:t>
            </a:r>
            <a:br>
              <a:rPr lang="fr-FR" sz="1800" b="0" dirty="0">
                <a:latin typeface="Marianne" panose="02000000000000000000" pitchFamily="2" charset="0"/>
              </a:rPr>
            </a:br>
            <a:r>
              <a:rPr lang="fr-FR" sz="1800" b="0" dirty="0">
                <a:latin typeface="Marianne" panose="02000000000000000000" pitchFamily="2" charset="0"/>
              </a:rPr>
              <a:t>aux personnels </a:t>
            </a:r>
            <a:r>
              <a:rPr lang="fr-FR" sz="1800" b="0" dirty="0" smtClean="0">
                <a:latin typeface="Marianne" panose="02000000000000000000" pitchFamily="2" charset="0"/>
              </a:rPr>
              <a:t>qui </a:t>
            </a:r>
            <a:r>
              <a:rPr lang="fr-FR" sz="1800" b="0" dirty="0">
                <a:latin typeface="Marianne" panose="02000000000000000000" pitchFamily="2" charset="0"/>
              </a:rPr>
              <a:t>ne pourraient pas les réaliser</a:t>
            </a:r>
            <a:br>
              <a:rPr lang="fr-FR" sz="1800" b="0" dirty="0">
                <a:latin typeface="Marianne" panose="02000000000000000000" pitchFamily="2" charset="0"/>
              </a:rPr>
            </a:br>
            <a:r>
              <a:rPr lang="fr-FR" sz="1800" b="0" dirty="0">
                <a:latin typeface="Marianne" panose="02000000000000000000" pitchFamily="2" charset="0"/>
              </a:rPr>
              <a:t>en </a:t>
            </a:r>
            <a:r>
              <a:rPr lang="fr-FR" sz="1800" b="0" dirty="0" smtClean="0">
                <a:latin typeface="Marianne" panose="02000000000000000000" pitchFamily="2" charset="0"/>
              </a:rPr>
              <a:t>totalité</a:t>
            </a:r>
            <a:endParaRPr lang="fr-FR" sz="1800" b="0" strike="sngStrike" dirty="0">
              <a:solidFill>
                <a:srgbClr val="FF0000"/>
              </a:solidFill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4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920993" y="6514125"/>
            <a:ext cx="696024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50" b="1" dirty="0" smtClean="0">
                <a:solidFill>
                  <a:srgbClr val="000000"/>
                </a:solidFill>
                <a:latin typeface="Marianne" panose="02000000000000000000" pitchFamily="2" charset="0"/>
              </a:rPr>
              <a:t>5 juin </a:t>
            </a:r>
            <a:r>
              <a:rPr lang="fr-FR" sz="750" b="1" dirty="0" smtClean="0">
                <a:solidFill>
                  <a:srgbClr val="000000"/>
                </a:solidFill>
                <a:latin typeface="Marianne" panose="02000000000000000000" pitchFamily="2" charset="0"/>
              </a:rPr>
              <a:t>2023</a:t>
            </a:r>
            <a:endParaRPr lang="fr-FR" sz="750" b="1" dirty="0">
              <a:solidFill>
                <a:srgbClr val="000000"/>
              </a:solidFill>
              <a:latin typeface="Marianne" panose="02000000000000000000" pitchFamily="2" charset="0"/>
            </a:endParaRPr>
          </a:p>
        </p:txBody>
      </p:sp>
      <p:sp>
        <p:nvSpPr>
          <p:cNvPr id="17" name="Titre 3"/>
          <p:cNvSpPr txBox="1">
            <a:spLocks/>
          </p:cNvSpPr>
          <p:nvPr/>
        </p:nvSpPr>
        <p:spPr bwMode="gray">
          <a:xfrm>
            <a:off x="2987824" y="2768660"/>
            <a:ext cx="8424000" cy="10228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b="0" dirty="0"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Espace réservé du texte 16">
            <a:extLst>
              <a:ext uri="{FF2B5EF4-FFF2-40B4-BE49-F238E27FC236}">
                <a16:creationId xmlns:a16="http://schemas.microsoft.com/office/drawing/2014/main" id="{C0D5E25B-7F91-4E52-A4E9-F8F99C23F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522624"/>
            <a:ext cx="2520000" cy="3374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D7280-7917-6851-C1B8-E0FD2B0AE65C}"/>
              </a:ext>
            </a:extLst>
          </p:cNvPr>
          <p:cNvSpPr/>
          <p:nvPr/>
        </p:nvSpPr>
        <p:spPr>
          <a:xfrm>
            <a:off x="323528" y="1052736"/>
            <a:ext cx="8496944" cy="5400600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2C30EB-4581-91AC-9864-28E406F7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89205" y="1914086"/>
            <a:ext cx="5429051" cy="1100961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083B7BA-0962-0A13-21EE-01721B791B99}"/>
              </a:ext>
            </a:extLst>
          </p:cNvPr>
          <p:cNvSpPr txBox="1">
            <a:spLocks/>
          </p:cNvSpPr>
          <p:nvPr/>
        </p:nvSpPr>
        <p:spPr bwMode="gray">
          <a:xfrm>
            <a:off x="883731" y="2111798"/>
            <a:ext cx="7992888" cy="184665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latin typeface="Marianne" panose="02000000000000000000" pitchFamily="2" charset="0"/>
              </a:rPr>
              <a:t> Ce que cela change pour les élèves</a:t>
            </a:r>
            <a:br>
              <a:rPr lang="fr-FR" sz="4000" b="1" dirty="0">
                <a:latin typeface="Marianne" panose="02000000000000000000" pitchFamily="2" charset="0"/>
              </a:rPr>
            </a:br>
            <a:endParaRPr lang="fr-FR" sz="4000" b="1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4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3"/>
          <p:cNvSpPr txBox="1">
            <a:spLocks/>
          </p:cNvSpPr>
          <p:nvPr/>
        </p:nvSpPr>
        <p:spPr bwMode="gray">
          <a:xfrm>
            <a:off x="2987824" y="2768660"/>
            <a:ext cx="8424000" cy="10228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b="0" dirty="0"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704B75-778D-6CEF-CE56-4F460955F589}"/>
              </a:ext>
            </a:extLst>
          </p:cNvPr>
          <p:cNvSpPr/>
          <p:nvPr/>
        </p:nvSpPr>
        <p:spPr>
          <a:xfrm>
            <a:off x="398452" y="4796736"/>
            <a:ext cx="1024492" cy="960576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F25FB7-79EE-9AD9-8CA0-FAE1624C6A73}"/>
              </a:ext>
            </a:extLst>
          </p:cNvPr>
          <p:cNvSpPr/>
          <p:nvPr/>
        </p:nvSpPr>
        <p:spPr>
          <a:xfrm>
            <a:off x="1552301" y="4555041"/>
            <a:ext cx="1024492" cy="1213383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0B2838-3654-B222-2205-2BAED333368F}"/>
              </a:ext>
            </a:extLst>
          </p:cNvPr>
          <p:cNvSpPr/>
          <p:nvPr/>
        </p:nvSpPr>
        <p:spPr>
          <a:xfrm>
            <a:off x="2706152" y="4233957"/>
            <a:ext cx="1024492" cy="1523356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E186A-E5E0-0E40-A95C-C0C6C3B08E26}"/>
              </a:ext>
            </a:extLst>
          </p:cNvPr>
          <p:cNvSpPr/>
          <p:nvPr/>
        </p:nvSpPr>
        <p:spPr>
          <a:xfrm>
            <a:off x="3860002" y="3950633"/>
            <a:ext cx="1024492" cy="1806680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8A43AF-3BE0-7A20-BA44-1CB459A884AD}"/>
              </a:ext>
            </a:extLst>
          </p:cNvPr>
          <p:cNvSpPr/>
          <p:nvPr/>
        </p:nvSpPr>
        <p:spPr>
          <a:xfrm>
            <a:off x="5013852" y="3661239"/>
            <a:ext cx="1024492" cy="2096074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7BB3DD-BB58-CA27-AA1E-3B11FD5C34D8}"/>
              </a:ext>
            </a:extLst>
          </p:cNvPr>
          <p:cNvSpPr/>
          <p:nvPr/>
        </p:nvSpPr>
        <p:spPr>
          <a:xfrm>
            <a:off x="6167702" y="3322135"/>
            <a:ext cx="1024492" cy="2435177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029D99-A19B-9BF3-1C57-42B1D09979AE}"/>
              </a:ext>
            </a:extLst>
          </p:cNvPr>
          <p:cNvSpPr/>
          <p:nvPr/>
        </p:nvSpPr>
        <p:spPr>
          <a:xfrm>
            <a:off x="7321551" y="2996952"/>
            <a:ext cx="1024492" cy="2760360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numéro de diapositive 4">
            <a:extLst>
              <a:ext uri="{FF2B5EF4-FFF2-40B4-BE49-F238E27FC236}">
                <a16:creationId xmlns:a16="http://schemas.microsoft.com/office/drawing/2014/main" id="{CFF2EB31-3C11-69BD-DDFE-E7973D3D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6378000"/>
            <a:ext cx="135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54EE0DE-4632-F3EA-45E4-0B5580104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7" y="32765"/>
            <a:ext cx="5049393" cy="82069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57844ED-A1C4-9B37-1177-C0EAF2273247}"/>
              </a:ext>
            </a:extLst>
          </p:cNvPr>
          <p:cNvSpPr txBox="1"/>
          <p:nvPr/>
        </p:nvSpPr>
        <p:spPr>
          <a:xfrm>
            <a:off x="1975295" y="260648"/>
            <a:ext cx="534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2" charset="0"/>
              </a:rPr>
              <a:t>Exemple de parcours d’un élève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A63692D-DE70-08A8-D2A3-E7C9ACAFF1FA}"/>
              </a:ext>
            </a:extLst>
          </p:cNvPr>
          <p:cNvSpPr txBox="1"/>
          <p:nvPr/>
        </p:nvSpPr>
        <p:spPr>
          <a:xfrm>
            <a:off x="874538" y="1082461"/>
            <a:ext cx="79928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fr-FR" dirty="0">
                <a:solidFill>
                  <a:srgbClr val="000000"/>
                </a:solidFill>
                <a:latin typeface="Marianne" panose="02000000000000000000" pitchFamily="2" charset="0"/>
              </a:rPr>
              <a:t>Grâce au Pacte et au CNR, </a:t>
            </a:r>
            <a:r>
              <a:rPr lang="fr-FR" dirty="0" smtClean="0">
                <a:solidFill>
                  <a:srgbClr val="000000"/>
                </a:solidFill>
                <a:latin typeface="Marianne" panose="02000000000000000000" pitchFamily="2" charset="0"/>
              </a:rPr>
              <a:t>en complément des enseignements,</a:t>
            </a:r>
            <a:endParaRPr lang="fr-FR" dirty="0">
              <a:solidFill>
                <a:srgbClr val="000000"/>
              </a:solidFill>
              <a:latin typeface="Marianne" panose="02000000000000000000" pitchFamily="2" charset="0"/>
            </a:endParaRP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Police système Courant"/>
              <a:buChar char="→"/>
              <a:defRPr/>
            </a:pPr>
            <a:r>
              <a:rPr lang="fr-FR" b="1" dirty="0">
                <a:latin typeface="Marianne" panose="02000000000000000000" pitchFamily="2" charset="0"/>
                <a:ea typeface="+mj-ea"/>
                <a:cs typeface="+mj-cs"/>
              </a:rPr>
              <a:t>les écoles et les collèges peuvent mieux répondre aux besoins</a:t>
            </a:r>
            <a:br>
              <a:rPr lang="fr-FR" b="1" dirty="0">
                <a:latin typeface="Marianne" panose="02000000000000000000" pitchFamily="2" charset="0"/>
                <a:ea typeface="+mj-ea"/>
                <a:cs typeface="+mj-cs"/>
              </a:rPr>
            </a:br>
            <a:r>
              <a:rPr lang="fr-FR" b="1" dirty="0">
                <a:latin typeface="Marianne" panose="02000000000000000000" pitchFamily="2" charset="0"/>
                <a:ea typeface="+mj-ea"/>
                <a:cs typeface="+mj-cs"/>
              </a:rPr>
              <a:t>de chaque élève</a:t>
            </a:r>
          </a:p>
          <a:p>
            <a:pPr marL="285750" lvl="0" indent="-28575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Police système Courant"/>
              <a:buChar char="→"/>
              <a:defRPr/>
            </a:pPr>
            <a:r>
              <a:rPr lang="fr-FR" b="1" dirty="0">
                <a:solidFill>
                  <a:srgbClr val="000000"/>
                </a:solidFill>
                <a:latin typeface="Marianne" panose="02000000000000000000" pitchFamily="2" charset="0"/>
              </a:rPr>
              <a:t>les élèves sont mieux accompagnés tout au long de leur</a:t>
            </a:r>
            <a:br>
              <a:rPr lang="fr-FR" b="1" dirty="0">
                <a:solidFill>
                  <a:srgbClr val="000000"/>
                </a:solidFill>
                <a:latin typeface="Marianne" panose="02000000000000000000" pitchFamily="2" charset="0"/>
              </a:rPr>
            </a:br>
            <a:r>
              <a:rPr lang="fr-FR" b="1" dirty="0">
                <a:solidFill>
                  <a:srgbClr val="000000"/>
                </a:solidFill>
                <a:latin typeface="Marianne" panose="02000000000000000000" pitchFamily="2" charset="0"/>
              </a:rPr>
              <a:t>parcours scolaire 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fr-FR" dirty="0">
                <a:solidFill>
                  <a:srgbClr val="000000"/>
                </a:solidFill>
                <a:latin typeface="Marianne" panose="02000000000000000000" pitchFamily="2" charset="0"/>
              </a:rPr>
              <a:t>Ex: élève en éducation prioritaire</a:t>
            </a:r>
          </a:p>
          <a:p>
            <a:pPr lvl="0" algn="ctr">
              <a:defRPr/>
            </a:pPr>
            <a:endParaRPr lang="fr-FR" sz="1600" b="1" dirty="0">
              <a:solidFill>
                <a:srgbClr val="000000"/>
              </a:solidFill>
              <a:latin typeface="Marianne" panose="02000000000000000000" pitchFamily="2" charset="0"/>
            </a:endParaRPr>
          </a:p>
          <a:p>
            <a:endParaRPr lang="fr-FR" dirty="0"/>
          </a:p>
        </p:txBody>
      </p:sp>
      <p:sp>
        <p:nvSpPr>
          <p:cNvPr id="22" name="Flèche droite 1">
            <a:extLst>
              <a:ext uri="{FF2B5EF4-FFF2-40B4-BE49-F238E27FC236}">
                <a16:creationId xmlns:a16="http://schemas.microsoft.com/office/drawing/2014/main" id="{6C974061-AB58-FDCB-36F8-777E2E2A9392}"/>
              </a:ext>
            </a:extLst>
          </p:cNvPr>
          <p:cNvSpPr/>
          <p:nvPr/>
        </p:nvSpPr>
        <p:spPr>
          <a:xfrm>
            <a:off x="403393" y="5827656"/>
            <a:ext cx="8337213" cy="480000"/>
          </a:xfrm>
          <a:prstGeom prst="rightArrow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>
                <a:solidFill>
                  <a:schemeClr val="tx1"/>
                </a:solidFill>
                <a:latin typeface="Marianne" panose="02000000000000000000" pitchFamily="2" charset="0"/>
              </a:rPr>
              <a:t>Projets </a:t>
            </a:r>
            <a:r>
              <a:rPr lang="fr-FR" sz="1200" smtClean="0">
                <a:solidFill>
                  <a:schemeClr val="tx1"/>
                </a:solidFill>
                <a:latin typeface="Marianne" panose="02000000000000000000" pitchFamily="2" charset="0"/>
              </a:rPr>
              <a:t>CNR</a:t>
            </a:r>
            <a:endParaRPr lang="fr-FR" sz="1200" strike="sngStrike" dirty="0">
              <a:solidFill>
                <a:srgbClr val="FF0000"/>
              </a:solidFill>
              <a:latin typeface="Marianne" panose="020000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C703454-00B3-89C2-DE86-89FA1CB9FAB6}"/>
              </a:ext>
            </a:extLst>
          </p:cNvPr>
          <p:cNvSpPr txBox="1"/>
          <p:nvPr/>
        </p:nvSpPr>
        <p:spPr>
          <a:xfrm>
            <a:off x="398452" y="4796736"/>
            <a:ext cx="10244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arianne" panose="02000000000000000000" pitchFamily="2" charset="0"/>
              </a:rPr>
              <a:t>Pour mémoire : </a:t>
            </a:r>
            <a:endParaRPr lang="fr-FR" sz="1000" dirty="0" smtClean="0">
              <a:latin typeface="Marianne" panose="02000000000000000000" pitchFamily="2" charset="0"/>
            </a:endParaRPr>
          </a:p>
          <a:p>
            <a:r>
              <a:rPr lang="fr-FR" sz="1000" b="1" dirty="0" smtClean="0">
                <a:latin typeface="Marianne" panose="02000000000000000000" pitchFamily="2" charset="0"/>
              </a:rPr>
              <a:t>GS-</a:t>
            </a:r>
            <a:r>
              <a:rPr lang="fr-FR" sz="1000" dirty="0" smtClean="0">
                <a:latin typeface="Marianne" panose="02000000000000000000" pitchFamily="2" charset="0"/>
              </a:rPr>
              <a:t> </a:t>
            </a:r>
            <a:r>
              <a:rPr lang="fr-FR" sz="1000" b="1" dirty="0" smtClean="0">
                <a:latin typeface="Marianne" panose="02000000000000000000" pitchFamily="2" charset="0"/>
              </a:rPr>
              <a:t>CP- </a:t>
            </a:r>
            <a:r>
              <a:rPr lang="fr-FR" sz="1000" b="1" dirty="0">
                <a:latin typeface="Marianne" panose="02000000000000000000" pitchFamily="2" charset="0"/>
              </a:rPr>
              <a:t>CE1 : </a:t>
            </a:r>
            <a:r>
              <a:rPr lang="fr-FR" sz="1000" dirty="0">
                <a:latin typeface="Marianne" panose="02000000000000000000" pitchFamily="2" charset="0"/>
              </a:rPr>
              <a:t>classes dédoublées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C987945-B478-8781-9FC8-3571EB5702C3}"/>
              </a:ext>
            </a:extLst>
          </p:cNvPr>
          <p:cNvSpPr txBox="1"/>
          <p:nvPr/>
        </p:nvSpPr>
        <p:spPr>
          <a:xfrm>
            <a:off x="1552302" y="4539723"/>
            <a:ext cx="1024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CE2 :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Soutien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72D2B32-3A26-3B1E-E322-3F273392E575}"/>
              </a:ext>
            </a:extLst>
          </p:cNvPr>
          <p:cNvSpPr txBox="1"/>
          <p:nvPr/>
        </p:nvSpPr>
        <p:spPr>
          <a:xfrm>
            <a:off x="2706151" y="4233957"/>
            <a:ext cx="102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CM1 :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Stage de réussite, soutien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0E64902-B3E8-C7DC-0C73-1AD828DDF3F6}"/>
              </a:ext>
            </a:extLst>
          </p:cNvPr>
          <p:cNvSpPr txBox="1"/>
          <p:nvPr/>
        </p:nvSpPr>
        <p:spPr>
          <a:xfrm>
            <a:off x="3860001" y="3950163"/>
            <a:ext cx="102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CM2 :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Stage de réussite, soutien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A632FD9-75C7-BCFF-5EF1-66027CF6FA4E}"/>
              </a:ext>
            </a:extLst>
          </p:cNvPr>
          <p:cNvSpPr txBox="1"/>
          <p:nvPr/>
        </p:nvSpPr>
        <p:spPr>
          <a:xfrm>
            <a:off x="5013851" y="3661239"/>
            <a:ext cx="1024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6</a:t>
            </a:r>
            <a:r>
              <a:rPr lang="fr-FR" sz="1000" b="1" baseline="30000" dirty="0">
                <a:latin typeface="Marianne" panose="02000000000000000000" pitchFamily="2" charset="0"/>
              </a:rPr>
              <a:t>e</a:t>
            </a:r>
            <a:r>
              <a:rPr lang="fr-FR" sz="1000" b="1" dirty="0">
                <a:latin typeface="Marianne" panose="02000000000000000000" pitchFamily="2" charset="0"/>
              </a:rPr>
              <a:t> :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Heure de soutien </a:t>
            </a:r>
            <a:r>
              <a:rPr lang="fr-FR" sz="1000" dirty="0" smtClean="0">
                <a:latin typeface="Marianne" panose="02000000000000000000" pitchFamily="2" charset="0"/>
              </a:rPr>
              <a:t>ou d’approfondissement,</a:t>
            </a:r>
          </a:p>
          <a:p>
            <a:r>
              <a:rPr lang="fr-FR" sz="1000" dirty="0" smtClean="0">
                <a:latin typeface="Marianne" panose="02000000000000000000" pitchFamily="2" charset="0"/>
              </a:rPr>
              <a:t> </a:t>
            </a:r>
            <a:r>
              <a:rPr lang="fr-FR" sz="1000" dirty="0">
                <a:latin typeface="Marianne" panose="02000000000000000000" pitchFamily="2" charset="0"/>
              </a:rPr>
              <a:t>+ Devoirs </a:t>
            </a:r>
            <a:r>
              <a:rPr lang="fr-FR" sz="1000" dirty="0" smtClean="0">
                <a:latin typeface="Marianne" panose="02000000000000000000" pitchFamily="2" charset="0"/>
              </a:rPr>
              <a:t>faits,</a:t>
            </a:r>
          </a:p>
          <a:p>
            <a:r>
              <a:rPr lang="fr-FR" sz="1000" dirty="0" smtClean="0">
                <a:latin typeface="Marianne" panose="02000000000000000000" pitchFamily="2" charset="0"/>
              </a:rPr>
              <a:t>+ </a:t>
            </a:r>
            <a:r>
              <a:rPr lang="fr-FR" sz="1000">
                <a:latin typeface="Marianne" panose="02000000000000000000" pitchFamily="2" charset="0"/>
              </a:rPr>
              <a:t>cours </a:t>
            </a:r>
            <a:r>
              <a:rPr lang="fr-FR" sz="1000" smtClean="0">
                <a:latin typeface="Marianne" panose="02000000000000000000" pitchFamily="2" charset="0"/>
              </a:rPr>
              <a:t>remplacés</a:t>
            </a:r>
            <a:endParaRPr lang="fr-FR" sz="1000" dirty="0">
              <a:latin typeface="Marianne" panose="02000000000000000000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F2FC54A-66D4-9125-D598-504914648550}"/>
              </a:ext>
            </a:extLst>
          </p:cNvPr>
          <p:cNvSpPr txBox="1"/>
          <p:nvPr/>
        </p:nvSpPr>
        <p:spPr>
          <a:xfrm>
            <a:off x="6167701" y="3322135"/>
            <a:ext cx="10244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5</a:t>
            </a:r>
            <a:r>
              <a:rPr lang="fr-FR" sz="1000" b="1" baseline="30000" dirty="0">
                <a:latin typeface="Marianne" panose="02000000000000000000" pitchFamily="2" charset="0"/>
              </a:rPr>
              <a:t>e</a:t>
            </a:r>
            <a:r>
              <a:rPr lang="fr-FR" sz="1000" b="1" dirty="0">
                <a:latin typeface="Marianne" panose="02000000000000000000" pitchFamily="2" charset="0"/>
              </a:rPr>
              <a:t> et 4</a:t>
            </a:r>
            <a:r>
              <a:rPr lang="fr-FR" sz="1000" b="1" baseline="30000" dirty="0">
                <a:latin typeface="Marianne" panose="02000000000000000000" pitchFamily="2" charset="0"/>
              </a:rPr>
              <a:t>e</a:t>
            </a:r>
            <a:r>
              <a:rPr lang="fr-FR" sz="1000" b="1" dirty="0">
                <a:latin typeface="Marianne" panose="02000000000000000000" pitchFamily="2" charset="0"/>
              </a:rPr>
              <a:t> :  </a:t>
            </a:r>
            <a:r>
              <a:rPr lang="fr-FR" sz="1000" dirty="0">
                <a:latin typeface="Marianne" panose="02000000000000000000" pitchFamily="2" charset="0"/>
              </a:rPr>
              <a:t>cours remplacés ; </a:t>
            </a:r>
            <a:endParaRPr lang="fr-FR" sz="1000" dirty="0" smtClean="0">
              <a:latin typeface="Marianne" panose="02000000000000000000" pitchFamily="2" charset="0"/>
            </a:endParaRPr>
          </a:p>
          <a:p>
            <a:r>
              <a:rPr lang="fr-FR" sz="1000" dirty="0" smtClean="0">
                <a:latin typeface="Marianne" panose="02000000000000000000" pitchFamily="2" charset="0"/>
              </a:rPr>
              <a:t>+ devoirs </a:t>
            </a:r>
            <a:r>
              <a:rPr lang="fr-FR" sz="1000" dirty="0">
                <a:latin typeface="Marianne" panose="02000000000000000000" pitchFamily="2" charset="0"/>
              </a:rPr>
              <a:t>faits</a:t>
            </a:r>
            <a:r>
              <a:rPr lang="fr-FR" sz="1000" dirty="0" smtClean="0">
                <a:latin typeface="Marianne" panose="02000000000000000000" pitchFamily="2" charset="0"/>
              </a:rPr>
              <a:t>,</a:t>
            </a:r>
          </a:p>
          <a:p>
            <a:r>
              <a:rPr lang="fr-FR" sz="1000" dirty="0" smtClean="0">
                <a:latin typeface="Marianne" panose="02000000000000000000" pitchFamily="2" charset="0"/>
              </a:rPr>
              <a:t>+ découverte </a:t>
            </a:r>
            <a:r>
              <a:rPr lang="fr-FR" sz="1000" dirty="0">
                <a:latin typeface="Marianne" panose="02000000000000000000" pitchFamily="2" charset="0"/>
              </a:rPr>
              <a:t>des </a:t>
            </a:r>
            <a:r>
              <a:rPr lang="fr-FR" sz="1000" dirty="0" smtClean="0">
                <a:latin typeface="Marianne" panose="02000000000000000000" pitchFamily="2" charset="0"/>
              </a:rPr>
              <a:t>métiers</a:t>
            </a:r>
            <a:endParaRPr lang="fr-FR" sz="1000" dirty="0">
              <a:latin typeface="Marianne" panose="02000000000000000000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BB58EB0-EDB2-8EBF-3A68-331245577F7B}"/>
              </a:ext>
            </a:extLst>
          </p:cNvPr>
          <p:cNvSpPr txBox="1"/>
          <p:nvPr/>
        </p:nvSpPr>
        <p:spPr>
          <a:xfrm>
            <a:off x="7321551" y="2996952"/>
            <a:ext cx="1024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latin typeface="Marianne" panose="02000000000000000000" pitchFamily="2" charset="0"/>
              </a:rPr>
              <a:t>3</a:t>
            </a:r>
            <a:r>
              <a:rPr lang="fr-FR" sz="1000" b="1" baseline="30000" dirty="0">
                <a:latin typeface="Marianne" panose="02000000000000000000" pitchFamily="2" charset="0"/>
              </a:rPr>
              <a:t>e</a:t>
            </a:r>
            <a:r>
              <a:rPr lang="fr-FR" sz="1000" b="1" dirty="0">
                <a:latin typeface="Marianne" panose="02000000000000000000" pitchFamily="2" charset="0"/>
              </a:rPr>
              <a:t> :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cours remplacés</a:t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+ découverte des </a:t>
            </a:r>
            <a:r>
              <a:rPr lang="fr-FR" sz="1000" dirty="0" smtClean="0">
                <a:latin typeface="Marianne" panose="02000000000000000000" pitchFamily="2" charset="0"/>
              </a:rPr>
              <a:t>métiers,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+ stage de </a:t>
            </a:r>
            <a:r>
              <a:rPr lang="fr-FR" sz="1000" dirty="0" smtClean="0">
                <a:latin typeface="Marianne" panose="02000000000000000000" pitchFamily="2" charset="0"/>
              </a:rPr>
              <a:t>réussite,</a:t>
            </a:r>
            <a:r>
              <a:rPr lang="fr-FR" sz="1000" dirty="0">
                <a:latin typeface="Marianne" panose="02000000000000000000" pitchFamily="2" charset="0"/>
              </a:rPr>
              <a:t/>
            </a:r>
            <a:br>
              <a:rPr lang="fr-FR" sz="1000" dirty="0">
                <a:latin typeface="Marianne" panose="02000000000000000000" pitchFamily="2" charset="0"/>
              </a:rPr>
            </a:br>
            <a:r>
              <a:rPr lang="fr-FR" sz="1000" dirty="0">
                <a:latin typeface="Marianne" panose="02000000000000000000" pitchFamily="2" charset="0"/>
              </a:rPr>
              <a:t>+ devoirs faits</a:t>
            </a:r>
          </a:p>
        </p:txBody>
      </p:sp>
    </p:spTree>
    <p:extLst>
      <p:ext uri="{BB962C8B-B14F-4D97-AF65-F5344CB8AC3E}">
        <p14:creationId xmlns:p14="http://schemas.microsoft.com/office/powerpoint/2010/main" val="422901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715974D-97BA-1A65-76D7-0661F2F65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50" y="6288"/>
            <a:ext cx="5388754" cy="14847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477062"/>
            <a:ext cx="5778411" cy="810682"/>
          </a:xfrm>
        </p:spPr>
        <p:txBody>
          <a:bodyPr/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>Des missions nouvelles pour les professeurs des écoles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>
                <a:latin typeface="Marianne" panose="02000000000000000000" pitchFamily="2" charset="0"/>
              </a:rPr>
              <a:t>5 juin 2023</a:t>
            </a:r>
            <a:endParaRPr lang="fr-FR" cap="all" dirty="0">
              <a:latin typeface="Marianne" panose="02000000000000000000" pitchFamily="2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2" name="Titre 3"/>
          <p:cNvSpPr txBox="1">
            <a:spLocks/>
          </p:cNvSpPr>
          <p:nvPr/>
        </p:nvSpPr>
        <p:spPr bwMode="gray">
          <a:xfrm>
            <a:off x="639560" y="5244379"/>
            <a:ext cx="7864878" cy="96949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400" b="0" dirty="0" smtClean="0">
                <a:latin typeface="Marianne" panose="02000000000000000000" pitchFamily="2" charset="0"/>
              </a:rPr>
              <a:t>1 </a:t>
            </a:r>
            <a:r>
              <a:rPr lang="fr-FR" sz="1400" b="0" dirty="0">
                <a:latin typeface="Marianne" panose="02000000000000000000" pitchFamily="2" charset="0"/>
              </a:rPr>
              <a:t>mission </a:t>
            </a:r>
            <a:r>
              <a:rPr lang="fr-FR" sz="1400" b="0" dirty="0" smtClean="0">
                <a:latin typeface="Marianne" panose="02000000000000000000" pitchFamily="2" charset="0"/>
              </a:rPr>
              <a:t>= 1 </a:t>
            </a:r>
            <a:r>
              <a:rPr lang="fr-FR" sz="1400" b="0" dirty="0">
                <a:latin typeface="Marianne" panose="02000000000000000000" pitchFamily="2" charset="0"/>
              </a:rPr>
              <a:t>part </a:t>
            </a:r>
            <a:r>
              <a:rPr lang="fr-FR" sz="1400" b="0" dirty="0" smtClean="0">
                <a:latin typeface="Marianne" panose="02000000000000000000" pitchFamily="2" charset="0"/>
              </a:rPr>
              <a:t>fonctionnelle</a:t>
            </a:r>
            <a:r>
              <a:rPr lang="fr-FR" sz="1400" b="0" dirty="0" smtClean="0">
                <a:latin typeface="Marianne" panose="02000000000000000000" pitchFamily="2" charset="0"/>
              </a:rPr>
              <a:t> </a:t>
            </a:r>
            <a:r>
              <a:rPr lang="fr-FR" sz="1400" b="0" dirty="0" smtClean="0">
                <a:latin typeface="Marianne" panose="02000000000000000000" pitchFamily="2" charset="0"/>
              </a:rPr>
              <a:t>: </a:t>
            </a:r>
            <a:r>
              <a:rPr lang="fr-FR" sz="1400" b="0" dirty="0">
                <a:latin typeface="Marianne" panose="02000000000000000000" pitchFamily="2" charset="0"/>
              </a:rPr>
              <a:t>1250 € brut/ an</a:t>
            </a:r>
          </a:p>
          <a:p>
            <a:endParaRPr lang="fr-FR" sz="1400" b="0" dirty="0">
              <a:latin typeface="Marianne" panose="02000000000000000000" pitchFamily="2" charset="0"/>
            </a:endParaRPr>
          </a:p>
          <a:p>
            <a:r>
              <a:rPr lang="fr-FR" sz="1400" b="0" dirty="0">
                <a:latin typeface="Marianne" panose="02000000000000000000" pitchFamily="2" charset="0"/>
              </a:rPr>
              <a:t>Possibilité de cumuler des parts (ex. heure hebdo 6</a:t>
            </a:r>
            <a:r>
              <a:rPr lang="fr-FR" sz="1400" b="0" baseline="30000" dirty="0">
                <a:latin typeface="Marianne" panose="02000000000000000000" pitchFamily="2" charset="0"/>
              </a:rPr>
              <a:t>e</a:t>
            </a:r>
            <a:r>
              <a:rPr lang="fr-FR" sz="1400" b="0" dirty="0">
                <a:latin typeface="Marianne" panose="02000000000000000000" pitchFamily="2" charset="0"/>
              </a:rPr>
              <a:t> + D</a:t>
            </a:r>
            <a:r>
              <a:rPr lang="fr-FR" sz="1400" b="0" dirty="0" smtClean="0">
                <a:latin typeface="Marianne" panose="02000000000000000000" pitchFamily="2" charset="0"/>
              </a:rPr>
              <a:t>evoirs </a:t>
            </a:r>
            <a:r>
              <a:rPr lang="fr-FR" sz="1400" b="0" dirty="0">
                <a:latin typeface="Marianne" panose="02000000000000000000" pitchFamily="2" charset="0"/>
              </a:rPr>
              <a:t>faits ou CNR et soutien 1D</a:t>
            </a:r>
            <a:r>
              <a:rPr lang="fr-FR" sz="1400" b="0" dirty="0" smtClean="0">
                <a:latin typeface="Marianne" panose="02000000000000000000" pitchFamily="2" charset="0"/>
              </a:rPr>
              <a:t>)</a:t>
            </a:r>
          </a:p>
          <a:p>
            <a:r>
              <a:rPr lang="fr-FR" sz="1400" b="0" dirty="0" smtClean="0">
                <a:latin typeface="Marianne" panose="02000000000000000000" pitchFamily="2" charset="0"/>
              </a:rPr>
              <a:t>Possibilité de réaliser des missions à hauteur d’une demi-part fonctionnelle.</a:t>
            </a:r>
            <a:endParaRPr lang="fr-FR" sz="1400" b="0" dirty="0">
              <a:latin typeface="Marianne" panose="02000000000000000000" pitchFamily="2" charset="0"/>
            </a:endParaRPr>
          </a:p>
          <a:p>
            <a:endParaRPr lang="fr-FR" sz="1400" b="0" dirty="0">
              <a:latin typeface="Marianne" panose="02000000000000000000" pitchFamily="2" charset="0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849978"/>
              </p:ext>
            </p:extLst>
          </p:nvPr>
        </p:nvGraphicFramePr>
        <p:xfrm>
          <a:off x="639561" y="1810063"/>
          <a:ext cx="7864877" cy="30762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66548">
                  <a:extLst>
                    <a:ext uri="{9D8B030D-6E8A-4147-A177-3AD203B41FA5}">
                      <a16:colId xmlns:a16="http://schemas.microsoft.com/office/drawing/2014/main" val="2718175352"/>
                    </a:ext>
                  </a:extLst>
                </a:gridCol>
                <a:gridCol w="3970147">
                  <a:extLst>
                    <a:ext uri="{9D8B030D-6E8A-4147-A177-3AD203B41FA5}">
                      <a16:colId xmlns:a16="http://schemas.microsoft.com/office/drawing/2014/main" val="1311965366"/>
                    </a:ext>
                  </a:extLst>
                </a:gridCol>
                <a:gridCol w="1628182">
                  <a:extLst>
                    <a:ext uri="{9D8B030D-6E8A-4147-A177-3AD203B41FA5}">
                      <a16:colId xmlns:a16="http://schemas.microsoft.com/office/drawing/2014/main" val="284636649"/>
                    </a:ext>
                  </a:extLst>
                </a:gridCol>
              </a:tblGrid>
              <a:tr h="1492117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Missions </a:t>
                      </a:r>
                    </a:p>
                    <a:p>
                      <a:pPr algn="ctr"/>
                      <a:r>
                        <a:rPr lang="fr-FR" sz="1400" b="1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Activités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</a:t>
                      </a:r>
                      <a:r>
                        <a:rPr lang="fr-FR" sz="1400" b="1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pédagogiques en présence d’élèves</a:t>
                      </a:r>
                      <a:endParaRPr lang="fr-FR" sz="1400" b="1" i="0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anchor="ctr" anchorCtr="1">
                    <a:solidFill>
                      <a:srgbClr val="D5EC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Heure hebdomadaire de soutien ou d’approfondissement 6</a:t>
                      </a:r>
                      <a:r>
                        <a:rPr lang="fr-FR" sz="1400" b="0" i="0" baseline="3000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Devoirs</a:t>
                      </a: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faits au collège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="0" i="0" kern="120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+mn-ea"/>
                          <a:cs typeface="+mn-cs"/>
                        </a:rPr>
                        <a:t>Soutien renforcé dans le premier degré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i="0" kern="120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+mn-ea"/>
                          <a:cs typeface="+mn-cs"/>
                        </a:rPr>
                        <a:t>Stages de </a:t>
                      </a:r>
                      <a:r>
                        <a:rPr lang="fr-FR" sz="1400" b="0" i="0" kern="1200" baseline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  <a:ea typeface="+mn-ea"/>
                          <a:cs typeface="+mn-cs"/>
                        </a:rPr>
                        <a:t>réussite et école ouverte</a:t>
                      </a:r>
                      <a:endParaRPr lang="fr-FR" sz="1400" b="0" i="0" kern="1200" baseline="0" dirty="0">
                        <a:solidFill>
                          <a:schemeClr val="tx1"/>
                        </a:solidFill>
                        <a:latin typeface="Marianne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5EC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18h</a:t>
                      </a:r>
                      <a:b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</a:br>
                      <a:endParaRPr lang="fr-FR" sz="1400" b="0" i="0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24h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24h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24h</a:t>
                      </a:r>
                    </a:p>
                  </a:txBody>
                  <a:tcPr anchor="ctr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576608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ctr"/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Missions annualisées pour</a:t>
                      </a:r>
                      <a:r>
                        <a:rPr lang="fr-FR" sz="1400" b="1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le bon f</a:t>
                      </a:r>
                      <a:r>
                        <a:rPr lang="fr-FR" sz="1400" b="1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onctionnement des écoles et conduite de projets</a:t>
                      </a:r>
                    </a:p>
                  </a:txBody>
                  <a:tcPr anchor="ctr" anchorCtr="1">
                    <a:solidFill>
                      <a:srgbClr val="D5EC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Appui à la prise en charge d’élèves à besoins particuliers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Coordination et mise en œuvre des projets pédagogiques innovants </a:t>
                      </a: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(dont </a:t>
                      </a: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CNR)</a:t>
                      </a:r>
                    </a:p>
                  </a:txBody>
                  <a:tcPr anchor="ctr" anchorCtr="1">
                    <a:solidFill>
                      <a:srgbClr val="D5E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Engagement</a:t>
                      </a:r>
                      <a:r>
                        <a:rPr lang="fr-FR" sz="1400" b="0" i="0" baseline="0" dirty="0">
                          <a:solidFill>
                            <a:schemeClr val="tx1"/>
                          </a:solidFill>
                          <a:latin typeface="Marianne" panose="02000000000000000000" pitchFamily="2" charset="0"/>
                        </a:rPr>
                        <a:t> annuel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Marianne" panose="02000000000000000000" pitchFamily="2" charset="0"/>
                      </a:endParaRPr>
                    </a:p>
                  </a:txBody>
                  <a:tcPr anchor="ctr" anchorCtr="1">
                    <a:solidFill>
                      <a:srgbClr val="D5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3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19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" name="Titre 15">
            <a:extLst>
              <a:ext uri="{FF2B5EF4-FFF2-40B4-BE49-F238E27FC236}">
                <a16:creationId xmlns:a16="http://schemas.microsoft.com/office/drawing/2014/main" id="{40EF4D68-1E46-4D5B-85B6-C2EED741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200000"/>
            <a:ext cx="8424000" cy="9600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16">
            <a:extLst>
              <a:ext uri="{FF2B5EF4-FFF2-40B4-BE49-F238E27FC236}">
                <a16:creationId xmlns:a16="http://schemas.microsoft.com/office/drawing/2014/main" id="{9E114BD2-2225-E29C-A51A-B4E5BBC72C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522624"/>
            <a:ext cx="2520000" cy="3374400"/>
          </a:xfrm>
        </p:spPr>
        <p:txBody>
          <a:bodyPr/>
          <a:lstStyle/>
          <a:p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034045-5CAB-391E-F4F1-A3EDFEAEF26B}"/>
              </a:ext>
            </a:extLst>
          </p:cNvPr>
          <p:cNvSpPr/>
          <p:nvPr/>
        </p:nvSpPr>
        <p:spPr>
          <a:xfrm>
            <a:off x="323528" y="1052736"/>
            <a:ext cx="8496944" cy="5400600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C2BF03-4B24-5FE0-8CFE-CB41D22BE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45972" y="3098790"/>
            <a:ext cx="6610970" cy="1177779"/>
          </a:xfrm>
          <a:prstGeom prst="rect">
            <a:avLst/>
          </a:prstGeom>
        </p:spPr>
      </p:pic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1678489F-F402-BDB8-0161-500C785799FD}"/>
              </a:ext>
            </a:extLst>
          </p:cNvPr>
          <p:cNvSpPr txBox="1">
            <a:spLocks/>
          </p:cNvSpPr>
          <p:nvPr/>
        </p:nvSpPr>
        <p:spPr bwMode="gray">
          <a:xfrm>
            <a:off x="755576" y="2705914"/>
            <a:ext cx="7992888" cy="184665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latin typeface="Marianne" panose="02000000000000000000" pitchFamily="2" charset="0"/>
              </a:rPr>
              <a:t>1. Missions portant</a:t>
            </a:r>
            <a:br>
              <a:rPr lang="fr-FR" sz="4000" b="1" dirty="0">
                <a:latin typeface="Marianne" panose="02000000000000000000" pitchFamily="2" charset="0"/>
              </a:rPr>
            </a:br>
            <a:r>
              <a:rPr lang="fr-FR" sz="4000" b="1" dirty="0">
                <a:latin typeface="Marianne" panose="02000000000000000000" pitchFamily="2" charset="0"/>
              </a:rPr>
              <a:t>sur des activités pédagogiques en présence des élèves </a:t>
            </a:r>
          </a:p>
        </p:txBody>
      </p:sp>
    </p:spTree>
    <p:extLst>
      <p:ext uri="{BB962C8B-B14F-4D97-AF65-F5344CB8AC3E}">
        <p14:creationId xmlns:p14="http://schemas.microsoft.com/office/powerpoint/2010/main" val="333483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E31AA0A-64CC-8F5C-28EF-720AA51CC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500" y="-144016"/>
            <a:ext cx="5388754" cy="148478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995F787-F6EF-D9A9-C489-92711888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651" y="3356992"/>
            <a:ext cx="4884698" cy="7029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399784" y="343264"/>
            <a:ext cx="7343880" cy="664797"/>
          </a:xfrm>
        </p:spPr>
        <p:txBody>
          <a:bodyPr vert="horz" lIns="0" tIns="0" rIns="0" bIns="0" rtlCol="0" anchor="t" anchorCtr="0">
            <a:spAutoFit/>
          </a:bodyPr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>L’heure hebdomadaire en 6</a:t>
            </a:r>
            <a:r>
              <a:rPr lang="fr-FR" sz="2400" baseline="30000" dirty="0">
                <a:latin typeface="Marianne" panose="02000000000000000000" pitchFamily="2" charset="0"/>
              </a:rPr>
              <a:t>e</a:t>
            </a:r>
            <a:r>
              <a:rPr lang="fr-FR" sz="2400" dirty="0">
                <a:latin typeface="Marianne" panose="02000000000000000000" pitchFamily="2" charset="0"/>
              </a:rPr>
              <a:t> :</a:t>
            </a:r>
            <a:br>
              <a:rPr lang="fr-FR" sz="2400" dirty="0">
                <a:latin typeface="Marianne" panose="02000000000000000000" pitchFamily="2" charset="0"/>
              </a:rPr>
            </a:br>
            <a:r>
              <a:rPr lang="fr-FR" sz="2400" dirty="0">
                <a:latin typeface="Marianne" panose="02000000000000000000" pitchFamily="2" charset="0"/>
              </a:rPr>
              <a:t>un dispositif prioritaire</a:t>
            </a:r>
          </a:p>
        </p:txBody>
      </p:sp>
      <p:sp>
        <p:nvSpPr>
          <p:cNvPr id="8" name="Titre 3"/>
          <p:cNvSpPr txBox="1">
            <a:spLocks/>
          </p:cNvSpPr>
          <p:nvPr/>
        </p:nvSpPr>
        <p:spPr bwMode="gray">
          <a:xfrm>
            <a:off x="324464" y="1191184"/>
            <a:ext cx="8382367" cy="210211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Mise en place : rentrée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Groupes et contenus définis lors du conseil de cycle 3 ou d’une réunion dédiée en juin 2023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Groupes et contenus réajustés à l’aune des besoins identifiés grâce aux évaluations nationales (septembre 2023)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En français ou en mathématiques</a:t>
            </a:r>
            <a:br>
              <a:rPr lang="fr-FR" sz="1400" b="0" dirty="0">
                <a:latin typeface="Marianne" panose="02000000000000000000" pitchFamily="2" charset="0"/>
              </a:rPr>
            </a:br>
            <a:r>
              <a:rPr lang="fr-FR" sz="1200" b="0" dirty="0">
                <a:latin typeface="Marianne" panose="02000000000000000000" pitchFamily="2" charset="0"/>
              </a:rPr>
              <a:t>sur des compétences précises, identifiées par les professeurs de la classe sur la base des repères de progression annuels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Sessions qui n’excèdent pas un trimestre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Coordination régulière entre les professeurs</a:t>
            </a:r>
            <a:endParaRPr lang="fr-FR" sz="1600" b="0" dirty="0">
              <a:latin typeface="Marianne" panose="02000000000000000000" pitchFamily="2" charset="0"/>
            </a:endParaRPr>
          </a:p>
        </p:txBody>
      </p:sp>
      <p:sp>
        <p:nvSpPr>
          <p:cNvPr id="13" name="Titre 3"/>
          <p:cNvSpPr txBox="1">
            <a:spLocks/>
          </p:cNvSpPr>
          <p:nvPr/>
        </p:nvSpPr>
        <p:spPr bwMode="gray">
          <a:xfrm>
            <a:off x="1318398" y="3567776"/>
            <a:ext cx="6507204" cy="3323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Devoirs faits au collège</a:t>
            </a:r>
          </a:p>
        </p:txBody>
      </p:sp>
      <p:sp>
        <p:nvSpPr>
          <p:cNvPr id="16" name="Titre 3"/>
          <p:cNvSpPr txBox="1">
            <a:spLocks/>
          </p:cNvSpPr>
          <p:nvPr/>
        </p:nvSpPr>
        <p:spPr bwMode="gray">
          <a:xfrm>
            <a:off x="370709" y="4797152"/>
            <a:ext cx="8377755" cy="15511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Les heures d’intervention des professeurs des écoles pour l’heure de soutien s’ajoutent à la dotation de l’établissement et permettent ainsi de mettre en place des groupes à effectifs réduits</a:t>
            </a:r>
          </a:p>
          <a:p>
            <a:endParaRPr lang="fr-FR" sz="1400" b="0" dirty="0">
              <a:solidFill>
                <a:srgbClr val="E7792B"/>
              </a:solidFill>
              <a:latin typeface="Marianne" panose="02000000000000000000" pitchFamily="2" charset="0"/>
            </a:endParaRPr>
          </a:p>
          <a:p>
            <a:pPr algn="just"/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Point de vigilance sur l’intervention des professeurs des écoles volontaires </a:t>
            </a:r>
            <a:r>
              <a:rPr lang="fr-FR" sz="1400" dirty="0">
                <a:solidFill>
                  <a:srgbClr val="E7792B"/>
                </a:solidFill>
                <a:latin typeface="Marianne" panose="02000000000000000000" pitchFamily="2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Articulation de l’emploi du temps au collège (heure hebdomadaire en 6</a:t>
            </a:r>
            <a:r>
              <a:rPr lang="fr-FR" sz="1400" b="0" baseline="30000" dirty="0">
                <a:solidFill>
                  <a:srgbClr val="E7792B"/>
                </a:solidFill>
                <a:latin typeface="Marianne" panose="02000000000000000000" pitchFamily="2" charset="0"/>
              </a:rPr>
              <a:t>e</a:t>
            </a:r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 ou Devoirs faits) avec les ORS à l’école :  les heures du pacte au collège sont effectuées au-delà des ORS,</a:t>
            </a:r>
            <a:b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</a:br>
            <a:r>
              <a:rPr lang="fr-FR" sz="1400" b="0" dirty="0">
                <a:solidFill>
                  <a:srgbClr val="E7792B"/>
                </a:solidFill>
                <a:latin typeface="Marianne" panose="02000000000000000000" pitchFamily="2" charset="0"/>
              </a:rPr>
              <a:t>y compris des 108h.</a:t>
            </a:r>
          </a:p>
        </p:txBody>
      </p:sp>
      <p:sp>
        <p:nvSpPr>
          <p:cNvPr id="17" name="Titre 3"/>
          <p:cNvSpPr txBox="1">
            <a:spLocks/>
          </p:cNvSpPr>
          <p:nvPr/>
        </p:nvSpPr>
        <p:spPr bwMode="gray">
          <a:xfrm>
            <a:off x="349291" y="4157729"/>
            <a:ext cx="8424000" cy="46474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Aide au travail personnel de l’élève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dirty="0">
                <a:latin typeface="Marianne" panose="02000000000000000000" pitchFamily="2" charset="0"/>
              </a:rPr>
              <a:t>Organisé selon les modalités définies par le collège</a:t>
            </a:r>
          </a:p>
        </p:txBody>
      </p:sp>
    </p:spTree>
    <p:extLst>
      <p:ext uri="{BB962C8B-B14F-4D97-AF65-F5344CB8AC3E}">
        <p14:creationId xmlns:p14="http://schemas.microsoft.com/office/powerpoint/2010/main" val="2895081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6C54BFC-8427-AC39-BF73-C3FCFADF2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77823"/>
            <a:ext cx="1801873" cy="7029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647078" y="495630"/>
            <a:ext cx="1934707" cy="353984"/>
          </a:xfrm>
        </p:spPr>
        <p:txBody>
          <a:bodyPr/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>Qui ? </a:t>
            </a:r>
          </a:p>
        </p:txBody>
      </p:sp>
      <p:sp>
        <p:nvSpPr>
          <p:cNvPr id="7" name="Titre 3"/>
          <p:cNvSpPr txBox="1">
            <a:spLocks/>
          </p:cNvSpPr>
          <p:nvPr/>
        </p:nvSpPr>
        <p:spPr bwMode="gray">
          <a:xfrm>
            <a:off x="404299" y="1565834"/>
            <a:ext cx="8424000" cy="153580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2000" dirty="0">
                <a:latin typeface="Marianne" panose="02000000000000000000" pitchFamily="2" charset="0"/>
                <a:ea typeface="+mj-ea"/>
                <a:cs typeface="+mj-cs"/>
              </a:rPr>
              <a:t>Les professeurs des écoles volontaires</a:t>
            </a:r>
            <a:endParaRPr lang="fr-FR" sz="1800" b="0" dirty="0">
              <a:latin typeface="Marianne" panose="02000000000000000000" pitchFamily="2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b="0" dirty="0">
                <a:latin typeface="Marianne" panose="02000000000000000000" pitchFamily="2" charset="0"/>
              </a:rPr>
              <a:t>Professeur des écoles </a:t>
            </a:r>
            <a:endParaRPr lang="fr-FR" sz="1600" b="0" dirty="0" smtClean="0">
              <a:latin typeface="Marianne" panose="02000000000000000000" pitchFamily="2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b="0" dirty="0" smtClean="0">
                <a:latin typeface="Marianne" panose="02000000000000000000" pitchFamily="2" charset="0"/>
              </a:rPr>
              <a:t>PEMF </a:t>
            </a:r>
            <a:r>
              <a:rPr lang="fr-FR" sz="1600" b="0" dirty="0">
                <a:latin typeface="Marianne" panose="02000000000000000000" pitchFamily="2" charset="0"/>
              </a:rPr>
              <a:t>(professeur des écoles maître-formateur)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b="0" dirty="0">
                <a:latin typeface="Marianne" panose="02000000000000000000" pitchFamily="2" charset="0"/>
              </a:rPr>
              <a:t>Professeur spécialisé à dominante pédagogique dont FLS</a:t>
            </a:r>
            <a:br>
              <a:rPr lang="fr-FR" sz="1600" b="0" dirty="0">
                <a:latin typeface="Marianne" panose="02000000000000000000" pitchFamily="2" charset="0"/>
              </a:rPr>
            </a:br>
            <a:r>
              <a:rPr lang="fr-FR" sz="1600" b="0" dirty="0">
                <a:latin typeface="Marianne" panose="02000000000000000000" pitchFamily="2" charset="0"/>
              </a:rPr>
              <a:t>(français langue seconde)</a:t>
            </a:r>
          </a:p>
        </p:txBody>
      </p:sp>
      <p:sp>
        <p:nvSpPr>
          <p:cNvPr id="8" name="Titre 3"/>
          <p:cNvSpPr txBox="1">
            <a:spLocks/>
          </p:cNvSpPr>
          <p:nvPr/>
        </p:nvSpPr>
        <p:spPr bwMode="gray">
          <a:xfrm>
            <a:off x="357933" y="3847056"/>
            <a:ext cx="8424000" cy="212673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2000" dirty="0">
                <a:latin typeface="Marianne" panose="02000000000000000000" pitchFamily="2" charset="0"/>
              </a:rPr>
              <a:t>Des points de vigilance </a:t>
            </a:r>
          </a:p>
          <a:p>
            <a:pPr marL="742950" lvl="1" indent="-285750">
              <a:lnSpc>
                <a:spcPct val="120000"/>
              </a:lnSpc>
              <a:buFont typeface="Police système Courant"/>
              <a:buChar char="→"/>
            </a:pPr>
            <a:r>
              <a:rPr lang="fr-FR" sz="1600" dirty="0">
                <a:latin typeface="Marianne" panose="02000000000000000000" pitchFamily="2" charset="0"/>
              </a:rPr>
              <a:t>Ajuster le profil des </a:t>
            </a:r>
            <a:r>
              <a:rPr lang="fr-FR" sz="1600" dirty="0" smtClean="0">
                <a:latin typeface="Marianne" panose="02000000000000000000" pitchFamily="2" charset="0"/>
              </a:rPr>
              <a:t>professeurs des </a:t>
            </a:r>
            <a:r>
              <a:rPr lang="fr-FR" sz="1600" dirty="0">
                <a:latin typeface="Marianne" panose="02000000000000000000" pitchFamily="2" charset="0"/>
              </a:rPr>
              <a:t>écoles avec les compétences travaillées dans les heures de soutien.</a:t>
            </a:r>
            <a:br>
              <a:rPr lang="fr-FR" sz="1600" dirty="0">
                <a:latin typeface="Marianne" panose="02000000000000000000" pitchFamily="2" charset="0"/>
              </a:rPr>
            </a:br>
            <a:r>
              <a:rPr lang="fr-FR" sz="1600" dirty="0">
                <a:latin typeface="Marianne" panose="02000000000000000000" pitchFamily="2" charset="0"/>
              </a:rPr>
              <a:t>Par </a:t>
            </a:r>
            <a:r>
              <a:rPr lang="fr-FR" sz="1600" dirty="0" smtClean="0">
                <a:latin typeface="Marianne" panose="02000000000000000000" pitchFamily="2" charset="0"/>
              </a:rPr>
              <a:t>exemple </a:t>
            </a:r>
            <a:r>
              <a:rPr lang="fr-FR" sz="1600" dirty="0">
                <a:latin typeface="Marianne" panose="02000000000000000000" pitchFamily="2" charset="0"/>
              </a:rPr>
              <a:t>:  sur la fluence des PE exerçant en CP ou CE1 peuvent contribuer utilement sans exclure tous les autres volontaires.</a:t>
            </a:r>
          </a:p>
          <a:p>
            <a:pPr marL="742950" lvl="1" indent="-285750">
              <a:lnSpc>
                <a:spcPct val="120000"/>
              </a:lnSpc>
              <a:buFont typeface="Police système Courant"/>
              <a:buChar char="→"/>
            </a:pPr>
            <a:r>
              <a:rPr lang="fr-FR" sz="1600" dirty="0">
                <a:latin typeface="Marianne" panose="02000000000000000000" pitchFamily="2" charset="0"/>
              </a:rPr>
              <a:t>Un minimum d’années d’expérience pour le soutien 6</a:t>
            </a:r>
            <a:r>
              <a:rPr lang="fr-FR" sz="1600" baseline="30000" dirty="0">
                <a:latin typeface="Marianne" panose="02000000000000000000" pitchFamily="2" charset="0"/>
              </a:rPr>
              <a:t>e</a:t>
            </a:r>
            <a:br>
              <a:rPr lang="fr-FR" sz="1600" baseline="30000" dirty="0">
                <a:latin typeface="Marianne" panose="02000000000000000000" pitchFamily="2" charset="0"/>
              </a:rPr>
            </a:br>
            <a:r>
              <a:rPr lang="fr-FR" sz="1600" dirty="0">
                <a:latin typeface="Marianne" panose="02000000000000000000" pitchFamily="2" charset="0"/>
              </a:rPr>
              <a:t>(afin d’avoir des gestes professionnels robustes)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13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4DFEFBC-CAEA-1763-42AE-344BC7CBB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95500"/>
            <a:ext cx="2736304" cy="7539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A4072F3-31B5-5328-15AC-B39D78635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0" y="2025241"/>
            <a:ext cx="2486472" cy="68368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4DFEFBC-CAEA-1763-42AE-344BC7CBB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903" y="-196564"/>
            <a:ext cx="5388754" cy="148478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3"/>
          <p:cNvSpPr txBox="1">
            <a:spLocks/>
          </p:cNvSpPr>
          <p:nvPr/>
        </p:nvSpPr>
        <p:spPr bwMode="gray">
          <a:xfrm>
            <a:off x="1961903" y="295878"/>
            <a:ext cx="5220112" cy="104028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Les autres missions possibles :</a:t>
            </a:r>
          </a:p>
          <a:p>
            <a:pPr algn="ctr"/>
            <a:r>
              <a:rPr lang="fr-FR" sz="2400" dirty="0">
                <a:latin typeface="Marianne" panose="02000000000000000000" pitchFamily="2" charset="0"/>
              </a:rPr>
              <a:t>le soutien à l’école</a:t>
            </a:r>
          </a:p>
          <a:p>
            <a:pPr algn="ctr">
              <a:spcBef>
                <a:spcPts val="1200"/>
              </a:spcBef>
            </a:pPr>
            <a:r>
              <a:rPr lang="fr-FR" sz="1600" dirty="0">
                <a:latin typeface="Marianne" panose="02000000000000000000" pitchFamily="2" charset="0"/>
              </a:rPr>
              <a:t>24h hors temps scolaire et en plus des 108h </a:t>
            </a:r>
            <a:endParaRPr lang="fr-FR" sz="2400" dirty="0">
              <a:latin typeface="Marianne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369" y="2201181"/>
            <a:ext cx="438375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Publics prioritaires : les élèves en difficulté</a:t>
            </a:r>
          </a:p>
          <a:p>
            <a:endParaRPr lang="fr-FR" sz="1600" dirty="0">
              <a:latin typeface="Marianne" panose="02000000000000000000" pitchFamily="2" charset="0"/>
            </a:endParaRPr>
          </a:p>
          <a:p>
            <a:pPr>
              <a:spcAft>
                <a:spcPts val="1200"/>
              </a:spcAft>
            </a:pPr>
            <a:r>
              <a:rPr lang="fr-FR" sz="1600" dirty="0">
                <a:latin typeface="Marianne" panose="02000000000000000000" pitchFamily="2" charset="0"/>
              </a:rPr>
              <a:t>Exemple d’organisation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2" charset="0"/>
              </a:rPr>
              <a:t>EP : priorité au CE2, CM1 et CM2</a:t>
            </a:r>
            <a:r>
              <a:rPr lang="fr-FR" sz="1600" dirty="0">
                <a:latin typeface="Marianne" panose="02000000000000000000" pitchFamily="2" charset="0"/>
              </a:rPr>
              <a:t/>
            </a:r>
            <a:br>
              <a:rPr lang="fr-FR" sz="1600" dirty="0">
                <a:latin typeface="Marianne" panose="02000000000000000000" pitchFamily="2" charset="0"/>
              </a:rPr>
            </a:br>
            <a:r>
              <a:rPr lang="fr-FR" sz="1600" dirty="0">
                <a:latin typeface="Marianne" panose="02000000000000000000" pitchFamily="2" charset="0"/>
              </a:rPr>
              <a:t>accompagner la sortie du dédoublement</a:t>
            </a:r>
            <a:br>
              <a:rPr lang="fr-FR" sz="1600" dirty="0">
                <a:latin typeface="Marianne" panose="02000000000000000000" pitchFamily="2" charset="0"/>
              </a:rPr>
            </a:br>
            <a:r>
              <a:rPr lang="fr-FR" sz="1600" dirty="0">
                <a:latin typeface="Marianne" panose="02000000000000000000" pitchFamily="2" charset="0"/>
              </a:rPr>
              <a:t>mieux anticiper l’entrée au collège</a:t>
            </a:r>
            <a:br>
              <a:rPr lang="fr-FR" sz="1600" dirty="0">
                <a:latin typeface="Marianne" panose="02000000000000000000" pitchFamily="2" charset="0"/>
              </a:rPr>
            </a:br>
            <a:r>
              <a:rPr lang="fr-FR" sz="1600" dirty="0">
                <a:latin typeface="Marianne" panose="02000000000000000000" pitchFamily="2" charset="0"/>
              </a:rPr>
              <a:t>à l’appui de l’analyse des besoins</a:t>
            </a:r>
            <a:br>
              <a:rPr lang="fr-FR" sz="1600" dirty="0">
                <a:latin typeface="Marianne" panose="02000000000000000000" pitchFamily="2" charset="0"/>
              </a:rPr>
            </a:br>
            <a:r>
              <a:rPr lang="fr-FR" sz="1600" dirty="0">
                <a:latin typeface="Marianne" panose="02000000000000000000" pitchFamily="2" charset="0"/>
              </a:rPr>
              <a:t>aux évaluations CM1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2" charset="0"/>
              </a:rPr>
              <a:t>hors EP : priorité aux cycles 2 et 3</a:t>
            </a:r>
            <a:br>
              <a:rPr lang="fr-FR" sz="1600" b="1" dirty="0">
                <a:latin typeface="Marianne" panose="02000000000000000000" pitchFamily="2" charset="0"/>
              </a:rPr>
            </a:br>
            <a:r>
              <a:rPr lang="fr-FR" sz="1600" dirty="0">
                <a:latin typeface="Marianne" panose="02000000000000000000" pitchFamily="2" charset="0"/>
              </a:rPr>
              <a:t>à l’appui de l’analyse des besoins aux évaluations (CP, mi-CP, CE1, CM1)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2080" y="2723978"/>
            <a:ext cx="3456384" cy="2660692"/>
          </a:xfrm>
          <a:prstGeom prst="rect">
            <a:avLst/>
          </a:prstGeom>
          <a:solidFill>
            <a:srgbClr val="D5ECE6"/>
          </a:solidFill>
        </p:spPr>
        <p:txBody>
          <a:bodyPr wrap="square" lIns="144000" tIns="144000" rIns="144000" bIns="14400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Possibilité de </a:t>
            </a:r>
            <a:r>
              <a:rPr lang="fr-FR" sz="1600" b="1" dirty="0">
                <a:latin typeface="Marianne" panose="02000000000000000000" pitchFamily="2" charset="0"/>
              </a:rPr>
              <a:t>masser ces heures </a:t>
            </a:r>
            <a:r>
              <a:rPr lang="fr-FR" sz="1600" dirty="0">
                <a:latin typeface="Marianne" panose="02000000000000000000" pitchFamily="2" charset="0"/>
              </a:rPr>
              <a:t>pour offrir une aide soutenue sur certains apprentissages </a:t>
            </a:r>
          </a:p>
          <a:p>
            <a:r>
              <a:rPr lang="fr-FR" sz="1200" dirty="0">
                <a:latin typeface="Marianne" panose="02000000000000000000" pitchFamily="2" charset="0"/>
              </a:rPr>
              <a:t>par exemple : 2h semaine (4 x 30 min) pendant 3 semaines sur la fluence ou les automatismes de calcul</a:t>
            </a:r>
          </a:p>
          <a:p>
            <a:endParaRPr lang="fr-FR" sz="1600" dirty="0">
              <a:latin typeface="Marianne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fr-FR" sz="1600" dirty="0">
                <a:latin typeface="Marianne" panose="02000000000000000000" pitchFamily="2" charset="0"/>
              </a:rPr>
              <a:t>Ne sont pas des heures d’aide aux devoirs</a:t>
            </a:r>
          </a:p>
          <a:p>
            <a:r>
              <a:rPr lang="fr-FR" sz="1200" dirty="0">
                <a:latin typeface="Marianne" panose="02000000000000000000" pitchFamily="2" charset="0"/>
              </a:rPr>
              <a:t>Objectif ciblé sur une compétence précise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88369" y="1476073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Une aide supplémentaire aux APC</a:t>
            </a:r>
          </a:p>
          <a:p>
            <a:r>
              <a:rPr lang="fr-FR" sz="1600" dirty="0">
                <a:latin typeface="Marianne" panose="02000000000000000000" pitchFamily="2" charset="0"/>
              </a:rPr>
              <a:t>Des contenus centrés sur les savoirs fondamentaux</a:t>
            </a:r>
          </a:p>
        </p:txBody>
      </p:sp>
    </p:spTree>
    <p:extLst>
      <p:ext uri="{BB962C8B-B14F-4D97-AF65-F5344CB8AC3E}">
        <p14:creationId xmlns:p14="http://schemas.microsoft.com/office/powerpoint/2010/main" val="203597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437033B-731D-644C-92FC-2D463FF6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43608" y="4941168"/>
            <a:ext cx="2304256" cy="6836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EE4BBC-2D96-E9B5-627D-648D1C941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69547"/>
            <a:ext cx="3384376" cy="6836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0B2BAE9-D298-88F1-C217-C3BDA520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239" y="104729"/>
            <a:ext cx="4070593" cy="70290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re 3"/>
          <p:cNvSpPr txBox="1">
            <a:spLocks/>
          </p:cNvSpPr>
          <p:nvPr/>
        </p:nvSpPr>
        <p:spPr bwMode="gray">
          <a:xfrm>
            <a:off x="611560" y="1194913"/>
            <a:ext cx="7848872" cy="153888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>
                <a:solidFill>
                  <a:srgbClr val="000000"/>
                </a:solidFill>
                <a:latin typeface="Marianne" panose="02000000000000000000" pitchFamily="2" charset="0"/>
              </a:rPr>
              <a:t>Destinés aux élèves dont les besoins ont été identifiés, </a:t>
            </a:r>
            <a:r>
              <a:rPr lang="fr-FR" sz="1600" b="0" dirty="0" smtClean="0">
                <a:solidFill>
                  <a:srgbClr val="000000"/>
                </a:solidFill>
                <a:latin typeface="Marianne" panose="02000000000000000000" pitchFamily="2" charset="0"/>
              </a:rPr>
              <a:t>ou qui le souhaitent,  après </a:t>
            </a:r>
            <a:r>
              <a:rPr lang="fr-FR" sz="1600" b="0" dirty="0">
                <a:solidFill>
                  <a:srgbClr val="000000"/>
                </a:solidFill>
                <a:latin typeface="Marianne" panose="02000000000000000000" pitchFamily="2" charset="0"/>
              </a:rPr>
              <a:t>l’accord des familles, quel que soit le niveau d’enseignement.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>
                <a:latin typeface="Marianne" panose="02000000000000000000" pitchFamily="2" charset="0"/>
              </a:rPr>
              <a:t>En français </a:t>
            </a:r>
            <a:r>
              <a:rPr lang="fr-FR" sz="1600" b="0" dirty="0" smtClean="0">
                <a:latin typeface="Marianne" panose="02000000000000000000" pitchFamily="2" charset="0"/>
              </a:rPr>
              <a:t>et/ou </a:t>
            </a:r>
            <a:r>
              <a:rPr lang="fr-FR" sz="1600" b="0" dirty="0">
                <a:latin typeface="Marianne" panose="02000000000000000000" pitchFamily="2" charset="0"/>
              </a:rPr>
              <a:t>en mathématiques.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fr-FR" sz="1600" b="0" dirty="0">
                <a:latin typeface="Marianne" panose="02000000000000000000" pitchFamily="2" charset="0"/>
              </a:rPr>
              <a:t>Des objectifs ciblés sur des compétences précises, identifiées</a:t>
            </a:r>
            <a:br>
              <a:rPr lang="fr-FR" sz="1600" b="0" dirty="0">
                <a:latin typeface="Marianne" panose="02000000000000000000" pitchFamily="2" charset="0"/>
              </a:rPr>
            </a:br>
            <a:r>
              <a:rPr lang="fr-FR" sz="1600" b="0" dirty="0">
                <a:latin typeface="Marianne" panose="02000000000000000000" pitchFamily="2" charset="0"/>
              </a:rPr>
              <a:t>par les professeurs de la classe. </a:t>
            </a:r>
          </a:p>
        </p:txBody>
      </p:sp>
      <p:sp>
        <p:nvSpPr>
          <p:cNvPr id="10" name="Titre 3"/>
          <p:cNvSpPr txBox="1">
            <a:spLocks/>
          </p:cNvSpPr>
          <p:nvPr/>
        </p:nvSpPr>
        <p:spPr bwMode="gray">
          <a:xfrm>
            <a:off x="1239611" y="3188848"/>
            <a:ext cx="6744662" cy="29932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600" b="0" dirty="0">
                <a:latin typeface="Marianne" panose="02000000000000000000" pitchFamily="2" charset="0"/>
              </a:rPr>
              <a:t>Priorités de mise en œuvre :</a:t>
            </a:r>
          </a:p>
          <a:p>
            <a:pPr>
              <a:lnSpc>
                <a:spcPct val="100000"/>
              </a:lnSpc>
            </a:pPr>
            <a:endParaRPr lang="fr-FR" sz="1600" b="0" dirty="0">
              <a:latin typeface="Marianne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dernière semaine d’août </a:t>
            </a:r>
            <a:r>
              <a:rPr lang="fr-FR" sz="1600" b="0" dirty="0">
                <a:latin typeface="Marianne" panose="02000000000000000000" pitchFamily="2" charset="0"/>
              </a:rPr>
              <a:t>pour permettre une rentrée sereine 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vacances de la Toussaint </a:t>
            </a:r>
            <a:r>
              <a:rPr lang="fr-FR" sz="1600" b="0" dirty="0">
                <a:latin typeface="Marianne" panose="02000000000000000000" pitchFamily="2" charset="0"/>
              </a:rPr>
              <a:t>pour renforcer l’action du début d’année, masser l’aide (tremplin vers la réussite) ;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vacances de printemps </a:t>
            </a:r>
            <a:r>
              <a:rPr lang="fr-FR" sz="1600" b="0" dirty="0">
                <a:latin typeface="Marianne" panose="02000000000000000000" pitchFamily="2" charset="0"/>
              </a:rPr>
              <a:t>pour compléter l’aide si nécessaire.</a:t>
            </a:r>
          </a:p>
          <a:p>
            <a:pPr>
              <a:lnSpc>
                <a:spcPct val="100000"/>
              </a:lnSpc>
            </a:pPr>
            <a:endParaRPr lang="fr-FR" sz="1600" b="0" dirty="0">
              <a:latin typeface="Marianne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fr-FR" sz="1600" b="0" dirty="0">
                <a:latin typeface="Marianne" panose="02000000000000000000" pitchFamily="2" charset="0"/>
              </a:rPr>
              <a:t>Point de vigilance :</a:t>
            </a:r>
          </a:p>
          <a:p>
            <a:pPr>
              <a:lnSpc>
                <a:spcPct val="100000"/>
              </a:lnSpc>
            </a:pPr>
            <a:r>
              <a:rPr lang="fr-FR" sz="1600" b="0" dirty="0">
                <a:latin typeface="Marianne" panose="02000000000000000000" pitchFamily="2" charset="0"/>
              </a:rPr>
              <a:t/>
            </a:r>
            <a:br>
              <a:rPr lang="fr-FR" sz="1600" b="0" dirty="0">
                <a:latin typeface="Marianne" panose="02000000000000000000" pitchFamily="2" charset="0"/>
              </a:rPr>
            </a:br>
            <a:r>
              <a:rPr lang="fr-FR" sz="1600" b="0" dirty="0">
                <a:latin typeface="Marianne" panose="02000000000000000000" pitchFamily="2" charset="0"/>
              </a:rPr>
              <a:t>Pour les stages du mois d’août pour les élèves de CM2, envisager dans la mesure du possible une mise en place dans un collège. </a:t>
            </a:r>
          </a:p>
          <a:p>
            <a:pPr>
              <a:lnSpc>
                <a:spcPct val="100000"/>
              </a:lnSpc>
            </a:pPr>
            <a:endParaRPr lang="fr-FR" sz="1600" b="0" dirty="0">
              <a:latin typeface="Marianne" panose="02000000000000000000" pitchFamily="2" charset="0"/>
            </a:endParaRP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7D27580D-5FB2-0343-AAEF-6E6013CDAAB9}"/>
              </a:ext>
            </a:extLst>
          </p:cNvPr>
          <p:cNvSpPr txBox="1">
            <a:spLocks/>
          </p:cNvSpPr>
          <p:nvPr/>
        </p:nvSpPr>
        <p:spPr bwMode="gray">
          <a:xfrm>
            <a:off x="1961903" y="295878"/>
            <a:ext cx="5220112" cy="70788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Les stages de réussite</a:t>
            </a:r>
          </a:p>
          <a:p>
            <a:pPr algn="ctr">
              <a:spcBef>
                <a:spcPts val="1200"/>
              </a:spcBef>
            </a:pPr>
            <a:r>
              <a:rPr lang="fr-FR" sz="1600" dirty="0">
                <a:latin typeface="Marianne" panose="02000000000000000000" pitchFamily="2" charset="0"/>
              </a:rPr>
              <a:t>24h sur les congés scolaires</a:t>
            </a:r>
            <a:endParaRPr lang="fr-FR" sz="2400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1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7" name="Titre 3"/>
          <p:cNvSpPr txBox="1">
            <a:spLocks/>
          </p:cNvSpPr>
          <p:nvPr/>
        </p:nvSpPr>
        <p:spPr bwMode="gray">
          <a:xfrm>
            <a:off x="2987824" y="2768660"/>
            <a:ext cx="8424000" cy="10228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b="0" dirty="0">
              <a:latin typeface="Marianne" panose="02000000000000000000" pitchFamily="2" charset="0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11BDF56-7423-B392-3041-162646EF5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77823"/>
            <a:ext cx="1801873" cy="702905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C1C0CFE1-C5E3-96FB-D388-D699FBE2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078" y="495630"/>
            <a:ext cx="1934707" cy="353984"/>
          </a:xfrm>
        </p:spPr>
        <p:txBody>
          <a:bodyPr/>
          <a:lstStyle/>
          <a:p>
            <a:pPr algn="ctr"/>
            <a:r>
              <a:rPr lang="fr-FR" sz="2400" dirty="0">
                <a:latin typeface="Marianne" panose="02000000000000000000" pitchFamily="2" charset="0"/>
              </a:rPr>
              <a:t>Qui ? </a:t>
            </a: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2FEB171D-1806-B6BE-E013-35332BAED06A}"/>
              </a:ext>
            </a:extLst>
          </p:cNvPr>
          <p:cNvSpPr txBox="1">
            <a:spLocks/>
          </p:cNvSpPr>
          <p:nvPr/>
        </p:nvSpPr>
        <p:spPr bwMode="gray">
          <a:xfrm>
            <a:off x="675128" y="1565834"/>
            <a:ext cx="7886475" cy="12403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2000" dirty="0">
                <a:latin typeface="Marianne" panose="02000000000000000000" pitchFamily="2" charset="0"/>
                <a:ea typeface="+mj-ea"/>
                <a:cs typeface="+mj-cs"/>
              </a:rPr>
              <a:t>Les professeurs des écoles volontaires</a:t>
            </a:r>
            <a:endParaRPr lang="fr-FR" sz="1800" b="0" dirty="0">
              <a:latin typeface="Marianne" panose="02000000000000000000" pitchFamily="2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b="0" dirty="0">
                <a:latin typeface="Marianne" panose="02000000000000000000" pitchFamily="2" charset="0"/>
              </a:rPr>
              <a:t>Professeur des écoles </a:t>
            </a:r>
            <a:endParaRPr lang="fr-FR" sz="1600" b="0" dirty="0" smtClean="0">
              <a:latin typeface="Marianne" panose="02000000000000000000" pitchFamily="2" charset="0"/>
            </a:endParaRP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sz="1600" b="0" dirty="0" smtClean="0">
                <a:latin typeface="Marianne" panose="02000000000000000000" pitchFamily="2" charset="0"/>
              </a:rPr>
              <a:t>Professeur </a:t>
            </a:r>
            <a:r>
              <a:rPr lang="fr-FR" sz="1600" b="0" dirty="0">
                <a:latin typeface="Marianne" panose="02000000000000000000" pitchFamily="2" charset="0"/>
              </a:rPr>
              <a:t>spécialisé à dominante pédagogique dont FLS</a:t>
            </a:r>
            <a:br>
              <a:rPr lang="fr-FR" sz="1600" b="0" dirty="0">
                <a:latin typeface="Marianne" panose="02000000000000000000" pitchFamily="2" charset="0"/>
              </a:rPr>
            </a:br>
            <a:r>
              <a:rPr lang="fr-FR" sz="1600" b="0" dirty="0">
                <a:latin typeface="Marianne" panose="02000000000000000000" pitchFamily="2" charset="0"/>
              </a:rPr>
              <a:t>(français langue seconde)</a:t>
            </a:r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FF983BBF-3833-6A55-1C21-72105DF3D5A3}"/>
              </a:ext>
            </a:extLst>
          </p:cNvPr>
          <p:cNvSpPr txBox="1">
            <a:spLocks/>
          </p:cNvSpPr>
          <p:nvPr/>
        </p:nvSpPr>
        <p:spPr bwMode="gray">
          <a:xfrm>
            <a:off x="628762" y="3663790"/>
            <a:ext cx="7886475" cy="12403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2000" dirty="0">
                <a:latin typeface="Marianne" panose="02000000000000000000" pitchFamily="2" charset="0"/>
              </a:rPr>
              <a:t>Des points de vigilance </a:t>
            </a:r>
          </a:p>
          <a:p>
            <a:pPr marL="742950" lvl="1" indent="-285750">
              <a:lnSpc>
                <a:spcPct val="120000"/>
              </a:lnSpc>
              <a:buFont typeface="Police système Courant"/>
              <a:buChar char="→"/>
            </a:pPr>
            <a:r>
              <a:rPr lang="fr-FR" sz="1600" dirty="0">
                <a:latin typeface="Marianne" panose="02000000000000000000" pitchFamily="2" charset="0"/>
              </a:rPr>
              <a:t>Un minimum d’années d’expérience pour les stages de réussite (les jeunes enseignants ont encore à construire</a:t>
            </a:r>
            <a:br>
              <a:rPr lang="fr-FR" sz="1600" dirty="0">
                <a:latin typeface="Marianne" panose="02000000000000000000" pitchFamily="2" charset="0"/>
              </a:rPr>
            </a:br>
            <a:r>
              <a:rPr lang="fr-FR" sz="1600" dirty="0">
                <a:latin typeface="Marianne" panose="02000000000000000000" pitchFamily="2" charset="0"/>
              </a:rPr>
              <a:t>les gestes professionnels)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87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7" name="Titre 3"/>
          <p:cNvSpPr txBox="1">
            <a:spLocks/>
          </p:cNvSpPr>
          <p:nvPr/>
        </p:nvSpPr>
        <p:spPr bwMode="gray">
          <a:xfrm>
            <a:off x="2987824" y="2768660"/>
            <a:ext cx="8424000" cy="10228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600" b="0" dirty="0">
              <a:latin typeface="Marianne" panose="02000000000000000000" pitchFamily="2" charset="0"/>
              <a:ea typeface="+mn-ea"/>
              <a:cs typeface="+mn-cs"/>
            </a:endParaRPr>
          </a:p>
        </p:txBody>
      </p:sp>
      <p:sp>
        <p:nvSpPr>
          <p:cNvPr id="2" name="Espace réservé du texte 16">
            <a:extLst>
              <a:ext uri="{FF2B5EF4-FFF2-40B4-BE49-F238E27FC236}">
                <a16:creationId xmlns:a16="http://schemas.microsoft.com/office/drawing/2014/main" id="{C0D5E25B-7F91-4E52-A4E9-F8F99C23F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2522624"/>
            <a:ext cx="2520000" cy="3374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D7280-7917-6851-C1B8-E0FD2B0AE65C}"/>
              </a:ext>
            </a:extLst>
          </p:cNvPr>
          <p:cNvSpPr/>
          <p:nvPr/>
        </p:nvSpPr>
        <p:spPr>
          <a:xfrm>
            <a:off x="323528" y="1052736"/>
            <a:ext cx="8496944" cy="5400600"/>
          </a:xfrm>
          <a:prstGeom prst="rect">
            <a:avLst/>
          </a:prstGeom>
          <a:solidFill>
            <a:srgbClr val="D5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32C30EB-4581-91AC-9864-28E406F75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68401" y="2055248"/>
            <a:ext cx="5807855" cy="1177779"/>
          </a:xfrm>
          <a:prstGeom prst="rect">
            <a:avLst/>
          </a:prstGeom>
        </p:spPr>
      </p:pic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083B7BA-0962-0A13-21EE-01721B791B99}"/>
              </a:ext>
            </a:extLst>
          </p:cNvPr>
          <p:cNvSpPr txBox="1">
            <a:spLocks/>
          </p:cNvSpPr>
          <p:nvPr/>
        </p:nvSpPr>
        <p:spPr bwMode="gray">
          <a:xfrm>
            <a:off x="755576" y="2296731"/>
            <a:ext cx="7992888" cy="30777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>
                <a:latin typeface="Marianne" panose="02000000000000000000" pitchFamily="2" charset="0"/>
              </a:rPr>
              <a:t>2. Missions annualisées</a:t>
            </a:r>
            <a:br>
              <a:rPr lang="fr-FR" sz="4000" b="1" dirty="0">
                <a:latin typeface="Marianne" panose="02000000000000000000" pitchFamily="2" charset="0"/>
              </a:rPr>
            </a:br>
            <a:r>
              <a:rPr lang="fr-FR" sz="4000" b="1" dirty="0">
                <a:latin typeface="Marianne" panose="02000000000000000000" pitchFamily="2" charset="0"/>
              </a:rPr>
              <a:t>portant sur le bon fonctionnement de l’école</a:t>
            </a:r>
            <a:br>
              <a:rPr lang="fr-FR" sz="4000" b="1" dirty="0">
                <a:latin typeface="Marianne" panose="02000000000000000000" pitchFamily="2" charset="0"/>
              </a:rPr>
            </a:br>
            <a:r>
              <a:rPr lang="fr-FR" sz="4000" b="1" dirty="0">
                <a:latin typeface="Marianne" panose="02000000000000000000" pitchFamily="2" charset="0"/>
              </a:rPr>
              <a:t>ou les projets portés</a:t>
            </a:r>
            <a:br>
              <a:rPr lang="fr-FR" sz="4000" b="1" dirty="0">
                <a:latin typeface="Marianne" panose="02000000000000000000" pitchFamily="2" charset="0"/>
              </a:rPr>
            </a:br>
            <a:r>
              <a:rPr lang="fr-FR" sz="4000" b="1" dirty="0">
                <a:latin typeface="Marianne" panose="02000000000000000000" pitchFamily="2" charset="0"/>
              </a:rPr>
              <a:t>par les équipes</a:t>
            </a:r>
          </a:p>
        </p:txBody>
      </p:sp>
    </p:spTree>
    <p:extLst>
      <p:ext uri="{BB962C8B-B14F-4D97-AF65-F5344CB8AC3E}">
        <p14:creationId xmlns:p14="http://schemas.microsoft.com/office/powerpoint/2010/main" val="2028248371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5FEE13-FEC8-4F1C-8222-8648587329A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57A1D6-DBE0-4F71-AA10-B9F6DCEE3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5FB527-4079-4C7A-93F2-327D771D1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7822</TotalTime>
  <Words>1358</Words>
  <Application>Microsoft Office PowerPoint</Application>
  <PresentationFormat>Affichage à l'écran (4:3)</PresentationFormat>
  <Paragraphs>155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Marianne</vt:lpstr>
      <vt:lpstr>Police système Courant</vt:lpstr>
      <vt:lpstr>MINISTÈRIEL</vt:lpstr>
      <vt:lpstr>Présentation PowerPoint</vt:lpstr>
      <vt:lpstr>Des missions nouvelles pour les professeurs des écoles</vt:lpstr>
      <vt:lpstr>Présentation PowerPoint</vt:lpstr>
      <vt:lpstr>L’heure hebdomadaire en 6e : un dispositif prioritaire</vt:lpstr>
      <vt:lpstr>Qui ? </vt:lpstr>
      <vt:lpstr>Présentation PowerPoint</vt:lpstr>
      <vt:lpstr>Présentation PowerPoint</vt:lpstr>
      <vt:lpstr>Qui ? </vt:lpstr>
      <vt:lpstr>Présentation PowerPoint</vt:lpstr>
      <vt:lpstr>Coordination et mise en œuvre de projets pédagogiques innovants, CNR…</vt:lpstr>
      <vt:lpstr>Calendrier de la mise en œuvre par l’IEN</vt:lpstr>
      <vt:lpstr>Lettre de mission</vt:lpstr>
      <vt:lpstr>Suivi de l’accomplissement de la mission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MARJORIE KOUBI</cp:lastModifiedBy>
  <cp:revision>386</cp:revision>
  <cp:lastPrinted>2023-03-30T16:24:44Z</cp:lastPrinted>
  <dcterms:created xsi:type="dcterms:W3CDTF">2020-03-05T15:21:24Z</dcterms:created>
  <dcterms:modified xsi:type="dcterms:W3CDTF">2023-06-05T10:39:27Z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